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notesSlides/notesSlide14.xml" ContentType="application/vnd.openxmlformats-officedocument.presentationml.notesSlide+xml"/>
  <Override PartName="/docProps/custom.xml" ContentType="application/vnd.openxmlformats-officedocument.custom-propertie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256" r:id="rId2"/>
    <p:sldId id="257" r:id="rId3"/>
    <p:sldId id="276" r:id="rId4"/>
    <p:sldId id="279" r:id="rId5"/>
    <p:sldId id="258" r:id="rId6"/>
    <p:sldId id="286" r:id="rId7"/>
    <p:sldId id="280" r:id="rId8"/>
    <p:sldId id="287" r:id="rId9"/>
    <p:sldId id="281" r:id="rId10"/>
    <p:sldId id="288" r:id="rId11"/>
    <p:sldId id="283" r:id="rId12"/>
    <p:sldId id="289" r:id="rId13"/>
    <p:sldId id="284" r:id="rId14"/>
    <p:sldId id="290" r:id="rId15"/>
    <p:sldId id="285" r:id="rId16"/>
    <p:sldId id="291" r:id="rId17"/>
    <p:sldId id="292" r:id="rId18"/>
    <p:sldId id="301" r:id="rId19"/>
    <p:sldId id="302" r:id="rId20"/>
    <p:sldId id="293" r:id="rId21"/>
    <p:sldId id="303" r:id="rId22"/>
    <p:sldId id="294" r:id="rId23"/>
    <p:sldId id="304" r:id="rId24"/>
    <p:sldId id="295" r:id="rId25"/>
    <p:sldId id="305" r:id="rId26"/>
    <p:sldId id="296" r:id="rId27"/>
    <p:sldId id="306" r:id="rId28"/>
    <p:sldId id="297" r:id="rId29"/>
    <p:sldId id="307" r:id="rId30"/>
    <p:sldId id="298" r:id="rId31"/>
    <p:sldId id="272" r:id="rId32"/>
  </p:sldIdLst>
  <p:sldSz cx="9144000" cy="6858000" type="screen4x3"/>
  <p:notesSz cx="6858000" cy="9144000"/>
  <p:defaultTextStyle>
    <a:lvl1pPr marL="0" algn="l" rtl="0" latinLnBrk="0">
      <a:defRPr lang="fr-FR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latinLnBrk="0">
      <a:defRPr lang="fr-FR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latinLnBrk="0">
      <a:defRPr lang="fr-FR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latinLnBrk="0">
      <a:defRPr lang="fr-FR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latinLnBrk="0">
      <a:defRPr lang="fr-FR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 latinLnBrk="0">
      <a:defRPr lang="fr-FR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 latinLnBrk="0">
      <a:defRPr lang="fr-FR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 latinLnBrk="0">
      <a:defRPr lang="fr-FR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 latinLnBrk="0">
      <a:defRPr lang="fr-FR" sz="1800" kern="1200">
        <a:solidFill>
          <a:schemeClr val="tx1"/>
        </a:solidFill>
        <a:latin typeface="+mn-lt"/>
        <a:ea typeface="+mn-ea"/>
        <a:cs typeface="+mn-cs"/>
      </a:defRPr>
    </a:lvl9pPr>
    <a:extLst/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777777"/>
  </p:clrMru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seCell>
      <a:tcStyle>
        <a:tcBdr/>
      </a:tcStyle>
    </a:seCell>
    <a:swCell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  <a:neCell>
      <a:tcStyle>
        <a:tcBdr/>
      </a:tcStyle>
    </a:neCell>
    <a:nwCell>
      <a:tcStyle>
        <a:tcBdr/>
      </a:tcStyle>
    </a:nwCell>
  </a:tblStyle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seCell>
      <a:tcStyle>
        <a:tcBdr/>
      </a:tcStyle>
    </a:seCell>
    <a:swCell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  <a:neCell>
      <a:tcStyle>
        <a:tcBdr/>
      </a:tcStyle>
    </a:neCell>
    <a:nwCell>
      <a:tcStyle>
        <a:tcBdr/>
      </a:tcStyle>
    </a:nw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  <a:nwCell>
      <a:tcStyle>
        <a:tcBdr/>
      </a:tcStyle>
    </a:nwCell>
  </a:tblStyle>
  <a:tblStyle styleId="{18603FDC-E32A-4AB5-989C-0864C3EAD2B8}" styleName="Themed Style 2 - Accent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  <a:nwCell>
      <a:tcStyle>
        <a:tcBdr/>
      </a:tcStyle>
    </a:nwCell>
  </a:tblStyle>
  <a:tblStyle styleId="{5C22544A-7EE6-4342-B048-85BDC9FD1C3A}" styleName="Medium Style 2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scrgbClr r="0" g="0" b="0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seCell>
      <a:tcStyle>
        <a:tcBdr/>
      </a:tcStyle>
    </a:seCell>
    <a:swCell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  <a:neCell>
      <a:tcStyle>
        <a:tcBdr/>
      </a:tcStyle>
    </a:neCell>
    <a:nwCell>
      <a:tcStyle>
        <a:tcBdr/>
      </a:tcStyle>
    </a:nw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  <a:nwCell>
      <a:tcStyle>
        <a:tcBdr/>
      </a:tcStyle>
    </a:nwCell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seCell>
      <a:tcStyle>
        <a:tcBdr/>
      </a:tcStyle>
    </a:seCell>
    <a:swCell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  <a:neCell>
      <a:tcStyle>
        <a:tcBdr/>
      </a:tcStyle>
    </a:neCell>
    <a:nwCell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84" autoAdjust="0"/>
    <p:restoredTop sz="94643" autoAdjust="0"/>
  </p:normalViewPr>
  <p:slideViewPr>
    <p:cSldViewPr>
      <p:cViewPr>
        <p:scale>
          <a:sx n="75" d="100"/>
          <a:sy n="75" d="100"/>
        </p:scale>
        <p:origin x="-1074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03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BE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74CC254-AC47-4E20-AF26-8F9CE91509CB}" type="datetimeFigureOut">
              <a:rPr lang="fr-BE" smtClean="0"/>
              <a:pPr/>
              <a:t>26/10/2010</a:t>
            </a:fld>
            <a:endParaRPr lang="fr-BE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BE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BE30BD-0C8F-40F3-A403-4E571930EAF5}" type="slidenum">
              <a:rPr lang="fr-BE" smtClean="0"/>
              <a:pPr/>
              <a:t>‹N°›</a:t>
            </a:fld>
            <a:endParaRPr lang="fr-B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l" latinLnBrk="0">
              <a:defRPr lang="fr-FR" sz="1200"/>
            </a:lvl1pPr>
            <a:extLst/>
          </a:lstStyle>
          <a:p>
            <a:endParaRPr lang="fr-F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r" latinLnBrk="0">
              <a:defRPr lang="fr-FR" sz="1200"/>
            </a:lvl1pPr>
            <a:extLst/>
          </a:lstStyle>
          <a:p>
            <a:fld id="{C238408C-6839-46EE-8131-EDA75C487F2E}" type="datetimeFigureOut">
              <a:rPr/>
              <a:pPr/>
              <a:t>30/06/2006</a:t>
            </a:fld>
            <a:endParaRPr lang="fr-F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rtlCol="0" anchor="ctr"/>
          <a:lstStyle>
            <a:extLst/>
          </a:lstStyle>
          <a:p>
            <a:endParaRPr lang="fr-F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rtlCol="0">
            <a:normAutofit/>
          </a:bodyPr>
          <a:lstStyle>
            <a:extLst/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Niveau 2</a:t>
            </a:r>
          </a:p>
          <a:p>
            <a:pPr lvl="2"/>
            <a:r>
              <a:rPr lang="fr-FR"/>
              <a:t>Niveau 3</a:t>
            </a:r>
          </a:p>
          <a:p>
            <a:pPr lvl="3"/>
            <a:r>
              <a:rPr lang="fr-FR"/>
              <a:t>Niveau 4</a:t>
            </a:r>
          </a:p>
          <a:p>
            <a:pPr lvl="4"/>
            <a:r>
              <a:rPr lang="fr-FR"/>
              <a:t>Niveau 5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l" latinLnBrk="0">
              <a:defRPr lang="fr-FR" sz="1200"/>
            </a:lvl1pPr>
            <a:extLst/>
          </a:lstStyle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r" latinLnBrk="0">
              <a:defRPr lang="fr-FR" sz="1200"/>
            </a:lvl1pPr>
            <a:extLst/>
          </a:lstStyle>
          <a:p>
            <a:fld id="{87D77045-401A-4D5E-BFE3-54C21A8A6634}" type="slidenum">
              <a:rPr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rtl="0" latinLnBrk="0">
      <a:defRPr lang="fr-FR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latinLnBrk="0">
      <a:defRPr lang="fr-FR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latinLnBrk="0">
      <a:defRPr lang="fr-FR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latinLnBrk="0">
      <a:defRPr lang="fr-FR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latinLnBrk="0">
      <a:defRPr lang="fr-FR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 latinLnBrk="0">
      <a:defRPr lang="fr-FR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 latinLnBrk="0">
      <a:defRPr lang="fr-FR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 latinLnBrk="0">
      <a:defRPr lang="fr-FR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 latinLnBrk="0">
      <a:defRPr lang="fr-FR" sz="1200" kern="1200">
        <a:solidFill>
          <a:schemeClr val="tx1"/>
        </a:solidFill>
        <a:latin typeface="+mn-lt"/>
        <a:ea typeface="+mn-ea"/>
        <a:cs typeface="+mn-cs"/>
      </a:defRPr>
    </a:lvl9pPr>
    <a:extLst/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BE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BE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BE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BE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BE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BE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BE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BE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BE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BE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BE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BE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BE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BE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BE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Shape 43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fr-FR"/>
          </a:p>
        </p:txBody>
      </p:sp>
      <p:sp>
        <p:nvSpPr>
          <p:cNvPr id="36" name="Shape 35"/>
          <p:cNvSpPr>
            <a:spLocks/>
          </p:cNvSpPr>
          <p:nvPr/>
        </p:nvSpPr>
        <p:spPr bwMode="auto">
          <a:xfrm>
            <a:off x="4821864" y="1066800"/>
            <a:ext cx="4343400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fr-FR"/>
          </a:p>
        </p:txBody>
      </p:sp>
      <p:sp>
        <p:nvSpPr>
          <p:cNvPr id="43" name="Shape 42"/>
          <p:cNvSpPr>
            <a:spLocks/>
          </p:cNvSpPr>
          <p:nvPr/>
        </p:nvSpPr>
        <p:spPr bwMode="auto">
          <a:xfrm>
            <a:off x="290624" y="-14176"/>
            <a:ext cx="5562600" cy="6553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fr-FR"/>
          </a:p>
        </p:txBody>
      </p:sp>
      <p:sp>
        <p:nvSpPr>
          <p:cNvPr id="22" name="Shape 21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fr-FR"/>
          </a:p>
        </p:txBody>
      </p:sp>
      <p:sp>
        <p:nvSpPr>
          <p:cNvPr id="24" name="Shape 23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fr-FR"/>
          </a:p>
        </p:txBody>
      </p:sp>
      <p:sp>
        <p:nvSpPr>
          <p:cNvPr id="26" name="Shape 25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fr-FR"/>
          </a:p>
        </p:txBody>
      </p:sp>
      <p:sp>
        <p:nvSpPr>
          <p:cNvPr id="27" name="Shape 26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fr-FR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6477000" y="6416675"/>
            <a:ext cx="2133600" cy="365125"/>
          </a:xfrm>
        </p:spPr>
        <p:txBody>
          <a:bodyPr/>
          <a:lstStyle>
            <a:extLst/>
          </a:lstStyle>
          <a:p>
            <a:r>
              <a:rPr lang="fr-FR" smtClean="0"/>
              <a:t>30/06/2006</a:t>
            </a:r>
            <a:endParaRPr kumimoji="0" lang="fr-FR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914400" y="6416675"/>
            <a:ext cx="5562600" cy="365125"/>
          </a:xfrm>
        </p:spPr>
        <p:txBody>
          <a:bodyPr/>
          <a:lstStyle>
            <a:extLst/>
          </a:lstStyle>
          <a:p>
            <a:r>
              <a:rPr kumimoji="0" lang="fr-FR" smtClean="0"/>
              <a:t>Cryptology and Computers - 2010</a:t>
            </a:r>
            <a:endParaRPr kumimoji="0" lang="fr-FR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610600" y="6416675"/>
            <a:ext cx="457200" cy="365125"/>
          </a:xfrm>
        </p:spPr>
        <p:txBody>
          <a:bodyPr/>
          <a:lstStyle>
            <a:extLst/>
          </a:lstStyle>
          <a:p>
            <a:fld id="{72AC53DF-4216-466D-99A7-94400E6C2A25}" type="slidenum">
              <a:rPr/>
              <a:pPr/>
              <a:t>‹N°›</a:t>
            </a:fld>
            <a:endParaRPr kumimoji="0" lang="fr-FR"/>
          </a:p>
        </p:txBody>
      </p:sp>
      <p:sp>
        <p:nvSpPr>
          <p:cNvPr id="32" name="Rectangle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fr-FR"/>
          </a:p>
        </p:txBody>
      </p:sp>
      <p:sp>
        <p:nvSpPr>
          <p:cNvPr id="39" name="Rectangle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fr-FR"/>
          </a:p>
        </p:txBody>
      </p:sp>
      <p:sp>
        <p:nvSpPr>
          <p:cNvPr id="40" name="Rectangle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fr-FR"/>
          </a:p>
        </p:txBody>
      </p:sp>
      <p:sp>
        <p:nvSpPr>
          <p:cNvPr id="41" name="Rectangle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fr-FR"/>
          </a:p>
        </p:txBody>
      </p:sp>
      <p:sp>
        <p:nvSpPr>
          <p:cNvPr id="42" name="Rectangle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fr-FR"/>
          </a:p>
        </p:txBody>
      </p:sp>
      <p:sp>
        <p:nvSpPr>
          <p:cNvPr id="45" name="Rectangle 44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alpha val="50000"/>
              <a:satMod val="18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fr-FR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533400" y="464504"/>
            <a:ext cx="8153400" cy="774192"/>
          </a:xfrm>
        </p:spPr>
        <p:txBody>
          <a:bodyPr/>
          <a:lstStyle>
            <a:lvl1pPr marR="9144" algn="r" eaLnBrk="1" latinLnBrk="0" hangingPunct="1">
              <a:defRPr kumimoji="0" lang="fr-FR" sz="3800"/>
            </a:lvl1pPr>
            <a:extLst/>
          </a:lstStyle>
          <a:p>
            <a:pPr eaLnBrk="1" latinLnBrk="0" hangingPunct="1"/>
            <a:r>
              <a:rPr lang="fr-FR" smtClean="0"/>
              <a:t>Cliquez pour modifier le style du titre</a:t>
            </a:r>
            <a:endParaRPr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4838381" y="1371600"/>
            <a:ext cx="3848419" cy="457200"/>
          </a:xfrm>
        </p:spPr>
        <p:txBody>
          <a:bodyPr tIns="0"/>
          <a:lstStyle>
            <a:lvl1pPr marL="0" indent="0" algn="r" eaLnBrk="1" latinLnBrk="0" hangingPunct="1">
              <a:spcBef>
                <a:spcPts val="0"/>
              </a:spcBef>
              <a:buNone/>
              <a:defRPr kumimoji="0" lang="fr-FR" sz="2000">
                <a:solidFill>
                  <a:schemeClr val="tx1"/>
                </a:solidFill>
              </a:defRPr>
            </a:lvl1pPr>
            <a:lvl2pPr marL="457200" indent="0" algn="ctr" eaLnBrk="1" latinLnBrk="0" hangingPunct="1">
              <a:buNone/>
            </a:lvl2pPr>
            <a:lvl3pPr marL="914400" indent="0" algn="ctr" eaLnBrk="1" latinLnBrk="0" hangingPunct="1">
              <a:buNone/>
            </a:lvl3pPr>
            <a:lvl4pPr marL="1371600" indent="0" algn="ctr" eaLnBrk="1" latinLnBrk="0" hangingPunct="1">
              <a:buNone/>
            </a:lvl4pPr>
            <a:lvl5pPr marL="1828800" indent="0" algn="ctr" eaLnBrk="1" latinLnBrk="0" hangingPunct="1">
              <a:buNone/>
            </a:lvl5pPr>
            <a:lvl6pPr marL="2286000" indent="0" algn="ctr" eaLnBrk="1" latinLnBrk="0" hangingPunct="1">
              <a:buNone/>
            </a:lvl6pPr>
            <a:lvl7pPr marL="2743200" indent="0" algn="ctr" eaLnBrk="1" latinLnBrk="0" hangingPunct="1">
              <a:buNone/>
            </a:lvl7pPr>
            <a:lvl8pPr marL="3200400" indent="0" algn="ctr" eaLnBrk="1" latinLnBrk="0" hangingPunct="1">
              <a:buNone/>
            </a:lvl8pPr>
            <a:lvl9pPr marL="3657600" indent="0" algn="ctr" eaLnBrk="1" latinLnBrk="0" hangingPunct="1">
              <a:buNone/>
            </a:lvl9pPr>
            <a:extLst/>
          </a:lstStyle>
          <a:p>
            <a:pPr eaLnBrk="1" latinLnBrk="0" hangingPunct="1"/>
            <a:r>
              <a:rPr lang="fr-FR" smtClean="0"/>
              <a:t>Cliquez pour modifier le style des sous-titres du masque</a:t>
            </a:r>
            <a:endParaRPr/>
          </a:p>
        </p:txBody>
      </p:sp>
      <p:sp>
        <p:nvSpPr>
          <p:cNvPr id="58" name="Rectangle 5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fr-FR"/>
          </a:p>
        </p:txBody>
      </p:sp>
      <p:sp>
        <p:nvSpPr>
          <p:cNvPr id="59" name="Rectangle 5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fr-FR"/>
          </a:p>
        </p:txBody>
      </p:sp>
      <p:sp>
        <p:nvSpPr>
          <p:cNvPr id="60" name="Rectangle 5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fr-FR"/>
          </a:p>
        </p:txBody>
      </p:sp>
      <p:sp>
        <p:nvSpPr>
          <p:cNvPr id="61" name="Rectangle 6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fr-FR"/>
          </a:p>
        </p:txBody>
      </p:sp>
      <p:sp>
        <p:nvSpPr>
          <p:cNvPr id="62" name="Rectangle 6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fr-FR"/>
          </a:p>
        </p:txBody>
      </p:sp>
      <p:sp>
        <p:nvSpPr>
          <p:cNvPr id="56" name="Rectangle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fr-FR"/>
          </a:p>
        </p:txBody>
      </p:sp>
      <p:sp>
        <p:nvSpPr>
          <p:cNvPr id="65" name="Rectangle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fr-FR"/>
          </a:p>
        </p:txBody>
      </p:sp>
      <p:sp>
        <p:nvSpPr>
          <p:cNvPr id="66" name="Rectangle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fr-FR"/>
          </a:p>
        </p:txBody>
      </p:sp>
      <p:sp>
        <p:nvSpPr>
          <p:cNvPr id="67" name="Rectangle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fr-F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pPr eaLnBrk="1" latinLnBrk="0" hangingPunct="1"/>
            <a:r>
              <a:rPr lang="fr-FR" smtClean="0"/>
              <a:t>Cliquez pour modifier le style du titre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r>
              <a:rPr lang="fr-FR" smtClean="0"/>
              <a:t>30/06/2006</a:t>
            </a:r>
            <a:endParaRPr kumimoji="0"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kumimoji="0" lang="fr-FR" smtClean="0"/>
              <a:t>Cryptology and Computers - 2010</a:t>
            </a:r>
            <a:endParaRPr kumimoji="0"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D93096-5B34-4342-9326-69289CEAE4C2}" type="slidenum">
              <a:rPr/>
              <a:pPr/>
              <a:t>‹N°›</a:t>
            </a:fld>
            <a:endParaRPr kumimoji="0"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-têt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3352800"/>
            <a:ext cx="7772400" cy="1974059"/>
          </a:xfrm>
        </p:spPr>
        <p:txBody>
          <a:bodyPr anchor="b">
            <a:scene3d>
              <a:camera prst="orthographicFront">
                <a:rot lat="0" lon="0" rev="0"/>
              </a:camera>
              <a:lightRig rig="contrasting" dir="t">
                <a:rot lat="0" lon="0" rev="7500000"/>
              </a:lightRig>
            </a:scene3d>
            <a:sp3d contourW="6350" prstMaterial="metal">
              <a:bevelT w="130810" h="31750" prst="relaxedInset"/>
              <a:contourClr>
                <a:schemeClr val="accent1">
                  <a:shade val="75000"/>
                </a:schemeClr>
              </a:contourClr>
            </a:sp3d>
          </a:bodyPr>
          <a:lstStyle>
            <a:lvl1pPr algn="l" eaLnBrk="1" latinLnBrk="0" hangingPunct="1">
              <a:buNone/>
              <a:defRPr kumimoji="0" lang="fr-FR" sz="4000" b="1" cap="all">
                <a:ln/>
                <a:solidFill>
                  <a:schemeClr val="tx1"/>
                </a:solidFill>
                <a:effectLst>
                  <a:reflection blurRad="12700" stA="50000" endPos="50000" dir="5400000" sy="-100000" rotWithShape="0"/>
                </a:effectLst>
              </a:defRPr>
            </a:lvl1pPr>
            <a:extLst/>
          </a:lstStyle>
          <a:p>
            <a:pPr eaLnBrk="1" latinLnBrk="0" hangingPunct="1"/>
            <a:r>
              <a:rPr lang="fr-FR" smtClean="0"/>
              <a:t>Cliquez pour modifier le style du titre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5334000"/>
            <a:ext cx="7772400" cy="1052512"/>
          </a:xfrm>
        </p:spPr>
        <p:txBody>
          <a:bodyPr anchor="t"/>
          <a:lstStyle>
            <a:lvl1pPr marL="374904" eaLnBrk="1" latinLnBrk="0" hangingPunct="1">
              <a:buNone/>
              <a:defRPr kumimoji="0" lang="fr-FR" sz="2000">
                <a:solidFill>
                  <a:schemeClr val="tx2"/>
                </a:solidFill>
              </a:defRPr>
            </a:lvl1pPr>
            <a:lvl2pPr eaLnBrk="1" latinLnBrk="0" hangingPunct="1">
              <a:buNone/>
              <a:defRPr kumimoji="0" lang="fr-FR" sz="1800">
                <a:solidFill>
                  <a:schemeClr val="tx1">
                    <a:tint val="75000"/>
                  </a:schemeClr>
                </a:solidFill>
              </a:defRPr>
            </a:lvl2pPr>
            <a:lvl3pPr eaLnBrk="1" latinLnBrk="0" hangingPunct="1">
              <a:buNone/>
              <a:defRPr kumimoji="0" lang="fr-FR" sz="1600">
                <a:solidFill>
                  <a:schemeClr val="tx1">
                    <a:tint val="75000"/>
                  </a:schemeClr>
                </a:solidFill>
              </a:defRPr>
            </a:lvl3pPr>
            <a:lvl4pPr eaLnBrk="1" latinLnBrk="0" hangingPunct="1">
              <a:buNone/>
              <a:defRPr kumimoji="0" lang="fr-FR" sz="1400">
                <a:solidFill>
                  <a:schemeClr val="tx1">
                    <a:tint val="75000"/>
                  </a:schemeClr>
                </a:solidFill>
              </a:defRPr>
            </a:lvl4pPr>
            <a:lvl5pPr eaLnBrk="1" latinLnBrk="0" hangingPunct="1">
              <a:buNone/>
              <a:defRPr kumimoji="0" lang="fr-FR"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r>
              <a:rPr lang="fr-FR" smtClean="0"/>
              <a:t>30/06/2006</a:t>
            </a:r>
            <a:endParaRPr kumimoji="0"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914400" y="6416675"/>
            <a:ext cx="5562600" cy="365125"/>
          </a:xfrm>
        </p:spPr>
        <p:txBody>
          <a:bodyPr/>
          <a:lstStyle>
            <a:extLst/>
          </a:lstStyle>
          <a:p>
            <a:r>
              <a:rPr kumimoji="0" lang="fr-FR" smtClean="0"/>
              <a:t>Cryptology and Computers - 2010</a:t>
            </a:r>
            <a:endParaRPr kumimoji="0"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D93096-5B34-4342-9326-69289CEAE4C2}" type="slidenum">
              <a:rPr/>
              <a:pPr/>
              <a:t>‹N°›</a:t>
            </a:fld>
            <a:endParaRPr kumimoji="0" lang="fr-F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9550"/>
            <a:ext cx="8229600" cy="1295400"/>
          </a:xfrm>
        </p:spPr>
        <p:txBody>
          <a:bodyPr anchor="ctr"/>
          <a:lstStyle>
            <a:extLst/>
          </a:lstStyle>
          <a:p>
            <a:pPr eaLnBrk="1" latinLnBrk="0" hangingPunct="1"/>
            <a:r>
              <a:rPr lang="fr-FR" smtClean="0"/>
              <a:t>Cliquez pour modifier le style du titre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4344" y="1600200"/>
            <a:ext cx="4038600" cy="4525963"/>
          </a:xfrm>
        </p:spPr>
        <p:txBody>
          <a:bodyPr/>
          <a:lstStyle>
            <a:lvl1pPr marL="0" indent="0" eaLnBrk="1" latinLnBrk="0" hangingPunct="1">
              <a:buFontTx/>
              <a:buNone/>
              <a:defRPr kumimoji="0" lang="fr-FR" sz="2000"/>
            </a:lvl1pPr>
            <a:lvl2pPr eaLnBrk="1" latinLnBrk="0" hangingPunct="1">
              <a:defRPr kumimoji="0" lang="fr-FR" sz="2400"/>
            </a:lvl2pPr>
            <a:lvl3pPr eaLnBrk="1" latinLnBrk="0" hangingPunct="1">
              <a:defRPr kumimoji="0" lang="fr-FR" sz="2000"/>
            </a:lvl3pPr>
            <a:lvl4pPr eaLnBrk="1" latinLnBrk="0" hangingPunct="1">
              <a:defRPr kumimoji="0" lang="fr-FR" sz="1800"/>
            </a:lvl4pPr>
            <a:lvl5pPr eaLnBrk="1" latinLnBrk="0" hangingPunct="1">
              <a:defRPr kumimoji="0" lang="fr-FR" sz="1800"/>
            </a:lvl5pPr>
            <a:extLst/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55344" y="1600200"/>
            <a:ext cx="4038600" cy="4525963"/>
          </a:xfrm>
        </p:spPr>
        <p:txBody>
          <a:bodyPr/>
          <a:lstStyle>
            <a:lvl1pPr eaLnBrk="1" latinLnBrk="0" hangingPunct="1">
              <a:defRPr kumimoji="0" lang="fr-FR" sz="2800"/>
            </a:lvl1pPr>
            <a:lvl2pPr eaLnBrk="1" latinLnBrk="0" hangingPunct="1">
              <a:defRPr kumimoji="0" lang="fr-FR" sz="2400"/>
            </a:lvl2pPr>
            <a:lvl3pPr eaLnBrk="1" latinLnBrk="0" hangingPunct="1">
              <a:defRPr kumimoji="0" lang="fr-FR" sz="2000"/>
            </a:lvl3pPr>
            <a:lvl4pPr eaLnBrk="1" latinLnBrk="0" hangingPunct="1">
              <a:defRPr kumimoji="0" lang="fr-FR" sz="1800"/>
            </a:lvl4pPr>
            <a:lvl5pPr eaLnBrk="1" latinLnBrk="0" hangingPunct="1">
              <a:defRPr kumimoji="0" lang="fr-FR" sz="1800"/>
            </a:lvl5pPr>
            <a:extLst/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r>
              <a:rPr lang="fr-FR" smtClean="0"/>
              <a:t>30/06/2006</a:t>
            </a:r>
            <a:endParaRPr kumimoji="0"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kumimoji="0" lang="fr-FR" smtClean="0"/>
              <a:t>Cryptology and Computers - 2010</a:t>
            </a:r>
            <a:endParaRPr kumimoji="0"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D93096-5B34-4342-9326-69289CEAE4C2}" type="slidenum">
              <a:rPr/>
              <a:pPr/>
              <a:t>‹N°›</a:t>
            </a:fld>
            <a:endParaRPr kumimoji="0" lang="fr-FR"/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2305044" y="3867144"/>
            <a:ext cx="4533900" cy="1601"/>
          </a:xfrm>
          <a:prstGeom prst="line">
            <a:avLst/>
          </a:prstGeom>
          <a:ln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/>
          <p:cNvSpPr/>
          <p:nvPr/>
        </p:nvSpPr>
        <p:spPr>
          <a:xfrm>
            <a:off x="0" y="402264"/>
            <a:ext cx="8686800" cy="886265"/>
          </a:xfrm>
          <a:prstGeom prst="rect">
            <a:avLst/>
          </a:prstGeom>
          <a:solidFill>
            <a:schemeClr val="bg2">
              <a:alpha val="50000"/>
              <a:satMod val="18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fr-FR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 eaLnBrk="1" latinLnBrk="0" hangingPunct="1">
              <a:defRPr kumimoji="0" lang="fr-FR" sz="4000"/>
            </a:lvl1pPr>
            <a:extLst/>
          </a:lstStyle>
          <a:p>
            <a:pPr eaLnBrk="1" latinLnBrk="0" hangingPunct="1"/>
            <a:r>
              <a:rPr lang="fr-FR" smtClean="0"/>
              <a:t>Cliquez pour modifier le style du titre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 eaLnBrk="1" latinLnBrk="0" hangingPunct="1">
              <a:buNone/>
              <a:defRPr kumimoji="0" lang="fr-FR" sz="2400" b="1">
                <a:solidFill>
                  <a:schemeClr val="accent2"/>
                </a:solidFill>
              </a:defRPr>
            </a:lvl1pPr>
            <a:lvl2pPr eaLnBrk="1" latinLnBrk="0" hangingPunct="1">
              <a:buNone/>
              <a:defRPr kumimoji="0" lang="fr-FR" sz="2000" b="1"/>
            </a:lvl2pPr>
            <a:lvl3pPr eaLnBrk="1" latinLnBrk="0" hangingPunct="1">
              <a:buNone/>
              <a:defRPr kumimoji="0" lang="fr-FR" sz="1800" b="1"/>
            </a:lvl3pPr>
            <a:lvl4pPr eaLnBrk="1" latinLnBrk="0" hangingPunct="1">
              <a:buNone/>
              <a:defRPr kumimoji="0" lang="fr-FR" sz="1600" b="1"/>
            </a:lvl4pPr>
            <a:lvl5pPr eaLnBrk="1" latinLnBrk="0" hangingPunct="1">
              <a:buNone/>
              <a:defRPr kumimoji="0" lang="fr-FR" sz="1600" b="1"/>
            </a:lvl5pPr>
            <a:extLst/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 eaLnBrk="1" latinLnBrk="0" hangingPunct="1">
              <a:buNone/>
              <a:defRPr kumimoji="0" lang="fr-FR" sz="2400" b="1">
                <a:solidFill>
                  <a:schemeClr val="accent2"/>
                </a:solidFill>
              </a:defRPr>
            </a:lvl1pPr>
            <a:lvl2pPr eaLnBrk="1" latinLnBrk="0" hangingPunct="1">
              <a:buNone/>
              <a:defRPr kumimoji="0" lang="fr-FR" sz="2000" b="1"/>
            </a:lvl2pPr>
            <a:lvl3pPr eaLnBrk="1" latinLnBrk="0" hangingPunct="1">
              <a:buNone/>
              <a:defRPr kumimoji="0" lang="fr-FR" sz="1800" b="1"/>
            </a:lvl3pPr>
            <a:lvl4pPr eaLnBrk="1" latinLnBrk="0" hangingPunct="1">
              <a:buNone/>
              <a:defRPr kumimoji="0" lang="fr-FR" sz="1600" b="1"/>
            </a:lvl4pPr>
            <a:lvl5pPr eaLnBrk="1" latinLnBrk="0" hangingPunct="1">
              <a:buNone/>
              <a:defRPr kumimoji="0" lang="fr-FR" sz="1600" b="1"/>
            </a:lvl5pPr>
            <a:extLst/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 eaLnBrk="1" latinLnBrk="0" hangingPunct="1">
              <a:defRPr kumimoji="0" lang="fr-FR" sz="2400"/>
            </a:lvl1pPr>
            <a:lvl2pPr eaLnBrk="1" latinLnBrk="0" hangingPunct="1">
              <a:defRPr kumimoji="0" lang="fr-FR" sz="2000"/>
            </a:lvl2pPr>
            <a:lvl3pPr eaLnBrk="1" latinLnBrk="0" hangingPunct="1">
              <a:defRPr kumimoji="0" lang="fr-FR" sz="1800"/>
            </a:lvl3pPr>
            <a:lvl4pPr eaLnBrk="1" latinLnBrk="0" hangingPunct="1">
              <a:defRPr kumimoji="0" lang="fr-FR" sz="1600"/>
            </a:lvl4pPr>
            <a:lvl5pPr eaLnBrk="1" latinLnBrk="0" hangingPunct="1">
              <a:defRPr kumimoji="0" lang="fr-FR" sz="1600"/>
            </a:lvl5pPr>
            <a:extLst/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 eaLnBrk="1" latinLnBrk="0" hangingPunct="1">
              <a:defRPr kumimoji="0" lang="fr-FR" sz="2400"/>
            </a:lvl1pPr>
            <a:lvl2pPr eaLnBrk="1" latinLnBrk="0" hangingPunct="1">
              <a:defRPr kumimoji="0" lang="fr-FR" sz="2000"/>
            </a:lvl2pPr>
            <a:lvl3pPr eaLnBrk="1" latinLnBrk="0" hangingPunct="1">
              <a:defRPr kumimoji="0" lang="fr-FR" sz="1800"/>
            </a:lvl3pPr>
            <a:lvl4pPr eaLnBrk="1" latinLnBrk="0" hangingPunct="1">
              <a:defRPr kumimoji="0" lang="fr-FR" sz="1600"/>
            </a:lvl4pPr>
            <a:lvl5pPr eaLnBrk="1" latinLnBrk="0" hangingPunct="1">
              <a:defRPr kumimoji="0" lang="fr-FR" sz="1600"/>
            </a:lvl5pPr>
            <a:extLst/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r>
              <a:rPr lang="fr-FR" smtClean="0"/>
              <a:t>30/06/2006</a:t>
            </a:r>
            <a:endParaRPr kumimoji="0"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kumimoji="0" lang="fr-FR" smtClean="0"/>
              <a:t>Cryptology and Computers - 2010</a:t>
            </a:r>
            <a:endParaRPr kumimoji="0"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D93096-5B34-4342-9326-69289CEAE4C2}" type="slidenum">
              <a:rPr/>
              <a:pPr/>
              <a:t>‹N°›</a:t>
            </a:fld>
            <a:endParaRPr kumimoji="0" lang="fr-FR"/>
          </a:p>
        </p:txBody>
      </p:sp>
      <p:sp>
        <p:nvSpPr>
          <p:cNvPr id="16" name="Rectangle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fr-FR"/>
          </a:p>
        </p:txBody>
      </p:sp>
      <p:sp>
        <p:nvSpPr>
          <p:cNvPr id="17" name="Rectangle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fr-FR"/>
          </a:p>
        </p:txBody>
      </p:sp>
      <p:sp>
        <p:nvSpPr>
          <p:cNvPr id="18" name="Rectangle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fr-FR"/>
          </a:p>
        </p:txBody>
      </p:sp>
      <p:sp>
        <p:nvSpPr>
          <p:cNvPr id="19" name="Rectangle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fr-FR"/>
          </a:p>
        </p:txBody>
      </p:sp>
      <p:sp>
        <p:nvSpPr>
          <p:cNvPr id="20" name="Rectangle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fr-FR"/>
          </a:p>
        </p:txBody>
      </p:sp>
      <p:sp>
        <p:nvSpPr>
          <p:cNvPr id="21" name="Rectangle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fr-FR"/>
          </a:p>
        </p:txBody>
      </p:sp>
      <p:sp>
        <p:nvSpPr>
          <p:cNvPr id="22" name="Rectangle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fr-FR"/>
          </a:p>
        </p:txBody>
      </p:sp>
      <p:sp>
        <p:nvSpPr>
          <p:cNvPr id="29" name="Rectangle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fr-FR"/>
          </a:p>
        </p:txBody>
      </p:sp>
      <p:sp>
        <p:nvSpPr>
          <p:cNvPr id="30" name="Rectangle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fr-F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 eaLnBrk="1" latinLnBrk="0" hangingPunct="1">
              <a:defRPr kumimoji="0" lang="fr-FR" sz="4000" cap="none" baseline="0"/>
            </a:lvl1pPr>
            <a:extLst/>
          </a:lstStyle>
          <a:p>
            <a:pPr eaLnBrk="1" latinLnBrk="0" hangingPunct="1"/>
            <a:r>
              <a:rPr lang="fr-FR" smtClean="0"/>
              <a:t>Cliquez pour modifier le style du titre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r>
              <a:rPr lang="fr-FR" smtClean="0"/>
              <a:t>30/06/2006</a:t>
            </a:r>
            <a:endParaRPr kumimoji="0"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kumimoji="0" lang="fr-FR" smtClean="0"/>
              <a:t>Cryptology and Computers - 2010</a:t>
            </a:r>
            <a:endParaRPr kumimoji="0"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D93096-5B34-4342-9326-69289CEAE4C2}" type="slidenum">
              <a:rPr/>
              <a:pPr/>
              <a:t>‹N°›</a:t>
            </a:fld>
            <a:endParaRPr kumimoji="0"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r>
              <a:rPr lang="fr-FR" smtClean="0"/>
              <a:t>30/06/2006</a:t>
            </a:r>
            <a:endParaRPr kumimoji="0"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kumimoji="0" lang="fr-FR" smtClean="0"/>
              <a:t>Cryptology and Computers - 2010</a:t>
            </a:r>
            <a:endParaRPr kumimoji="0"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D93096-5B34-4342-9326-69289CEAE4C2}" type="slidenum">
              <a:rPr/>
              <a:pPr/>
              <a:t>‹N°›</a:t>
            </a:fld>
            <a:endParaRPr kumimoji="0"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 eaLnBrk="1" latinLnBrk="0" hangingPunct="1">
              <a:buNone/>
              <a:defRPr kumimoji="0" lang="fr-FR" sz="3600" b="0"/>
            </a:lvl1pPr>
            <a:extLst/>
          </a:lstStyle>
          <a:p>
            <a:pPr eaLnBrk="1" latinLnBrk="0" hangingPunct="1"/>
            <a:r>
              <a:rPr lang="fr-FR" smtClean="0"/>
              <a:t>Cliquez pour modifier le style du titre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 eaLnBrk="1" latinLnBrk="0" hangingPunct="1">
              <a:buNone/>
              <a:defRPr kumimoji="0" lang="fr-FR" sz="1800"/>
            </a:lvl1pPr>
            <a:lvl2pPr eaLnBrk="1" latinLnBrk="0" hangingPunct="1">
              <a:buNone/>
              <a:defRPr kumimoji="0" lang="fr-FR" sz="1200"/>
            </a:lvl2pPr>
            <a:lvl3pPr eaLnBrk="1" latinLnBrk="0" hangingPunct="1">
              <a:buNone/>
              <a:defRPr kumimoji="0" lang="fr-FR" sz="1000"/>
            </a:lvl3pPr>
            <a:lvl4pPr eaLnBrk="1" latinLnBrk="0" hangingPunct="1">
              <a:buNone/>
              <a:defRPr kumimoji="0" lang="fr-FR" sz="900"/>
            </a:lvl4pPr>
            <a:lvl5pPr eaLnBrk="1" latinLnBrk="0" hangingPunct="1">
              <a:buNone/>
              <a:defRPr kumimoji="0" lang="fr-FR" sz="900"/>
            </a:lvl5pPr>
            <a:extLst/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 eaLnBrk="1" latinLnBrk="0" hangingPunct="1">
              <a:defRPr kumimoji="0" lang="fr-FR" sz="3200"/>
            </a:lvl1pPr>
            <a:lvl2pPr eaLnBrk="1" latinLnBrk="0" hangingPunct="1">
              <a:defRPr kumimoji="0" lang="fr-FR" sz="2800"/>
            </a:lvl2pPr>
            <a:lvl3pPr eaLnBrk="1" latinLnBrk="0" hangingPunct="1">
              <a:defRPr kumimoji="0" lang="fr-FR" sz="2400"/>
            </a:lvl3pPr>
            <a:lvl4pPr eaLnBrk="1" latinLnBrk="0" hangingPunct="1">
              <a:defRPr kumimoji="0" lang="fr-FR" sz="2000"/>
            </a:lvl4pPr>
            <a:lvl5pPr eaLnBrk="1" latinLnBrk="0" hangingPunct="1">
              <a:defRPr kumimoji="0" lang="fr-FR" sz="2000"/>
            </a:lvl5pPr>
            <a:extLst/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r>
              <a:rPr lang="fr-FR" smtClean="0"/>
              <a:t>30/06/2006</a:t>
            </a:r>
            <a:endParaRPr kumimoji="0"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kumimoji="0" lang="fr-FR" smtClean="0"/>
              <a:t>Cryptology and Computers - 2010</a:t>
            </a:r>
            <a:endParaRPr kumimoji="0"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D93096-5B34-4342-9326-69289CEAE4C2}" type="slidenum">
              <a:rPr/>
              <a:pPr/>
              <a:t>‹N°›</a:t>
            </a:fld>
            <a:endParaRPr kumimoji="0" lang="fr-F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fr-FR"/>
          </a:p>
        </p:txBody>
      </p:sp>
      <p:cxnSp>
        <p:nvCxnSpPr>
          <p:cNvPr id="9" name="Straight Connector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28" name="Group 17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Straight Connector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28600"/>
            <a:ext cx="6858000" cy="914400"/>
          </a:xfrm>
        </p:spPr>
        <p:txBody>
          <a:bodyPr anchor="b"/>
          <a:lstStyle>
            <a:lvl1pPr algn="l" eaLnBrk="1" latinLnBrk="0" hangingPunct="1">
              <a:buNone/>
              <a:defRPr kumimoji="0" lang="fr-FR" sz="2100" b="0"/>
            </a:lvl1pPr>
            <a:extLst/>
          </a:lstStyle>
          <a:p>
            <a:pPr eaLnBrk="1" latinLnBrk="0" hangingPunct="1"/>
            <a:r>
              <a:rPr lang="fr-FR" smtClean="0"/>
              <a:t>Cliquez pour modifier le style du titre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66712" y="1905000"/>
            <a:ext cx="8778240" cy="4960144"/>
          </a:xfrm>
        </p:spPr>
        <p:txBody>
          <a:bodyPr/>
          <a:lstStyle>
            <a:lvl1pPr eaLnBrk="1" latinLnBrk="0" hangingPunct="1">
              <a:buNone/>
              <a:defRPr kumimoji="0" lang="fr-FR" sz="3200"/>
            </a:lvl1pPr>
            <a:extLst/>
          </a:lstStyle>
          <a:p>
            <a:r>
              <a:rPr kumimoji="0" lang="fr-FR" smtClean="0"/>
              <a:t>Cliquez sur l'icône pour ajouter une image</a:t>
            </a:r>
            <a:endParaRPr kumimoji="0" lang="fr-F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1150144"/>
            <a:ext cx="6858000" cy="685800"/>
          </a:xfrm>
        </p:spPr>
        <p:txBody>
          <a:bodyPr/>
          <a:lstStyle>
            <a:lvl1pPr marL="27432" indent="0" eaLnBrk="1" latinLnBrk="0" hangingPunct="1">
              <a:spcBef>
                <a:spcPts val="0"/>
              </a:spcBef>
              <a:buNone/>
              <a:defRPr kumimoji="0" lang="fr-FR" sz="1400">
                <a:solidFill>
                  <a:srgbClr val="FFFFFF"/>
                </a:solidFill>
              </a:defRPr>
            </a:lvl1pPr>
            <a:lvl2pPr eaLnBrk="1" latinLnBrk="0" hangingPunct="1">
              <a:defRPr kumimoji="0" lang="fr-FR" sz="1200"/>
            </a:lvl2pPr>
            <a:lvl3pPr eaLnBrk="1" latinLnBrk="0" hangingPunct="1">
              <a:defRPr kumimoji="0" lang="fr-FR" sz="1000"/>
            </a:lvl3pPr>
            <a:lvl4pPr eaLnBrk="1" latinLnBrk="0" hangingPunct="1">
              <a:defRPr kumimoji="0" lang="fr-FR" sz="900"/>
            </a:lvl4pPr>
            <a:lvl5pPr eaLnBrk="1" latinLnBrk="0" hangingPunct="1">
              <a:defRPr kumimoji="0" lang="fr-FR" sz="900"/>
            </a:lvl5pPr>
            <a:extLst/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</p:txBody>
      </p:sp>
      <p:grpSp>
        <p:nvGrpSpPr>
          <p:cNvPr id="14" name="Group 17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Straight Connector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Group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Straight Connector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r>
              <a:rPr lang="fr-FR" smtClean="0"/>
              <a:t>30/06/2006</a:t>
            </a:r>
            <a:endParaRPr kumimoji="0"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kumimoji="0" lang="fr-FR" smtClean="0"/>
              <a:t>Cryptology and Computers - 2010</a:t>
            </a:r>
            <a:endParaRPr kumimoji="0"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D93096-5B34-4342-9326-69289CEAE4C2}" type="slidenum">
              <a:rPr/>
              <a:pPr/>
              <a:t>‹N°›</a:t>
            </a:fld>
            <a:endParaRPr kumimoji="0" lang="fr-F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fr-FR"/>
          </a:p>
        </p:txBody>
      </p:sp>
      <p:sp>
        <p:nvSpPr>
          <p:cNvPr id="8" name="Rectangle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fr-FR"/>
          </a:p>
        </p:txBody>
      </p:sp>
      <p:sp>
        <p:nvSpPr>
          <p:cNvPr id="9" name="Rectangle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fr-FR"/>
          </a:p>
        </p:txBody>
      </p:sp>
      <p:sp>
        <p:nvSpPr>
          <p:cNvPr id="10" name="Rectangle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fr-FR"/>
          </a:p>
        </p:txBody>
      </p:sp>
      <p:sp>
        <p:nvSpPr>
          <p:cNvPr id="11" name="Rectangle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fr-FR"/>
          </a:p>
        </p:txBody>
      </p:sp>
      <p:sp>
        <p:nvSpPr>
          <p:cNvPr id="12" name="Rectangle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fr-FR"/>
          </a:p>
        </p:txBody>
      </p:sp>
      <p:sp>
        <p:nvSpPr>
          <p:cNvPr id="15" name="Rectangle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fr-FR"/>
          </a:p>
        </p:txBody>
      </p:sp>
      <p:sp>
        <p:nvSpPr>
          <p:cNvPr id="16" name="Rectangle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fr-FR"/>
          </a:p>
        </p:txBody>
      </p:sp>
      <p:sp>
        <p:nvSpPr>
          <p:cNvPr id="17" name="Rectangle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fr-FR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pPr eaLnBrk="1" latinLnBrk="0" hangingPunct="1"/>
            <a:r>
              <a:rPr kumimoji="0" lang="fr-FR" smtClean="0"/>
              <a:t>Cliquez pour modifier le style du titre</a:t>
            </a:r>
            <a:endParaRPr kumimoji="0" lang="en-US" smtClean="0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  <a:p>
            <a:pPr lvl="1" eaLnBrk="1" latinLnBrk="0" hangingPunct="1"/>
            <a:r>
              <a:rPr kumimoji="0" lang="fr-FR" smtClean="0"/>
              <a:t>Deuxième niveau</a:t>
            </a:r>
          </a:p>
          <a:p>
            <a:pPr lvl="2" eaLnBrk="1" latinLnBrk="0" hangingPunct="1"/>
            <a:r>
              <a:rPr kumimoji="0" lang="fr-FR" smtClean="0"/>
              <a:t>Troisième niveau</a:t>
            </a:r>
          </a:p>
          <a:p>
            <a:pPr lvl="3" eaLnBrk="1" latinLnBrk="0" hangingPunct="1"/>
            <a:r>
              <a:rPr kumimoji="0" lang="fr-FR" smtClean="0"/>
              <a:t>Quatrième niveau</a:t>
            </a:r>
          </a:p>
          <a:p>
            <a:pPr lvl="4" eaLnBrk="1" latinLnBrk="0" hangingPunct="1"/>
            <a:r>
              <a:rPr kumimoji="0" lang="fr-FR" smtClean="0"/>
              <a:t>Cinquième niveau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lang="fr-FR" sz="1100">
                <a:solidFill>
                  <a:schemeClr val="tx2"/>
                </a:solidFill>
              </a:defRPr>
            </a:lvl1pPr>
            <a:extLst/>
          </a:lstStyle>
          <a:p>
            <a:r>
              <a:rPr kumimoji="0" lang="fr-FR" smtClean="0">
                <a:solidFill>
                  <a:schemeClr val="tx2"/>
                </a:solidFill>
              </a:rPr>
              <a:t>30/06/2006</a:t>
            </a:r>
            <a:endParaRPr kumimoji="0" lang="fr-FR" sz="1100">
              <a:solidFill>
                <a:schemeClr val="tx2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lang="fr-FR" sz="1100">
                <a:solidFill>
                  <a:schemeClr val="tx2"/>
                </a:solidFill>
              </a:defRPr>
            </a:lvl1pPr>
            <a:extLst/>
          </a:lstStyle>
          <a:p>
            <a:pPr algn="r"/>
            <a:r>
              <a:rPr kumimoji="0" lang="fr-FR" sz="1100" smtClean="0">
                <a:solidFill>
                  <a:schemeClr val="tx2"/>
                </a:solidFill>
              </a:rPr>
              <a:t>Cryptology and Computers - 2010</a:t>
            </a:r>
            <a:endParaRPr kumimoji="0" lang="fr-FR" sz="1100">
              <a:solidFill>
                <a:schemeClr val="tx2"/>
              </a:solidFill>
            </a:endParaRPr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lang="fr-FR" sz="1200">
                <a:solidFill>
                  <a:schemeClr val="tx2"/>
                </a:solidFill>
              </a:defRPr>
            </a:lvl1pPr>
            <a:extLst/>
          </a:lstStyle>
          <a:p>
            <a:pPr algn="l"/>
            <a:fld id="{72AC53DF-4216-466D-99A7-94400E6C2A25}" type="slidenum">
              <a:rPr kumimoji="0" lang="fr-FR" sz="1200">
                <a:solidFill>
                  <a:schemeClr val="tx2"/>
                </a:solidFill>
              </a:rPr>
              <a:pPr algn="l"/>
              <a:t>‹N°›</a:t>
            </a:fld>
            <a:endParaRPr kumimoji="0" lang="fr-FR" sz="1200">
              <a:solidFill>
                <a:schemeClr val="tx2"/>
              </a:solidFill>
            </a:endParaRP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hf sldNum="0" hdr="0" ftr="0" dt="0"/>
  <p:txStyles>
    <p:titleStyle>
      <a:lvl1pPr algn="l" rtl="0" eaLnBrk="1" latinLnBrk="0" hangingPunct="1">
        <a:spcBef>
          <a:spcPct val="0"/>
        </a:spcBef>
        <a:buNone/>
        <a:defRPr kumimoji="0" lang="fr-FR" sz="4000" kern="1200" spc="-150" baseline="0">
          <a:solidFill>
            <a:schemeClr val="tx2">
              <a:satMod val="200000"/>
            </a:schemeClr>
          </a:solidFill>
          <a:effectLst>
            <a:outerShdw blurRad="50800" dist="50800" dir="2700000" algn="tl" rotWithShape="0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SzPct val="95000"/>
        <a:buFont typeface="Wingdings"/>
        <a:buChar char=""/>
        <a:defRPr kumimoji="0" lang="fr-FR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lang="fr-FR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lang="fr-FR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lang="fr-FR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lang="fr-FR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lang="fr-FR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lang="fr-FR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lang="fr-FR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lang="fr-FR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lang="fr-FR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lang="fr-FR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lang="fr-FR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lang="fr-FR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lang="fr-FR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lang="fr-FR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lang="fr-FR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lang="fr-FR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lang="fr-FR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Grp="1"/>
          </p:cNvSpPr>
          <p:nvPr>
            <p:ph type="title"/>
          </p:nvPr>
        </p:nvSpPr>
        <p:spPr>
          <a:xfrm>
            <a:off x="899592" y="3352800"/>
            <a:ext cx="8892480" cy="1974059"/>
          </a:xfrm>
        </p:spPr>
        <p:txBody>
          <a:bodyPr/>
          <a:lstStyle>
            <a:extLst/>
          </a:lstStyle>
          <a:p>
            <a:r>
              <a:rPr lang="fr-FR" sz="3600" dirty="0" smtClean="0"/>
              <a:t>How to </a:t>
            </a:r>
            <a:r>
              <a:rPr lang="en-GB" sz="3600" dirty="0" smtClean="0"/>
              <a:t>secure</a:t>
            </a:r>
            <a:r>
              <a:rPr lang="fr-FR" sz="3600" dirty="0" smtClean="0"/>
              <a:t> </a:t>
            </a:r>
            <a:r>
              <a:rPr lang="fr-FR" sz="3600" dirty="0" err="1" smtClean="0"/>
              <a:t>your</a:t>
            </a:r>
            <a:r>
              <a:rPr lang="fr-FR" sz="3600" dirty="0" smtClean="0"/>
              <a:t> home network?</a:t>
            </a:r>
            <a:br>
              <a:rPr lang="fr-FR" sz="3600" dirty="0" smtClean="0"/>
            </a:br>
            <a:r>
              <a:rPr lang="fr-FR" dirty="0" smtClean="0"/>
              <a:t> </a:t>
            </a:r>
            <a:r>
              <a:rPr lang="fr-FR" dirty="0" smtClean="0">
                <a:solidFill>
                  <a:schemeClr val="accent1"/>
                </a:solidFill>
              </a:rPr>
              <a:t>2010</a:t>
            </a:r>
            <a:endParaRPr lang="fr-FR" dirty="0"/>
          </a:p>
        </p:txBody>
      </p:sp>
      <p:sp>
        <p:nvSpPr>
          <p:cNvPr id="5" name="Rectangle 4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10000"/>
          </a:bodyPr>
          <a:lstStyle>
            <a:extLst/>
          </a:lstStyle>
          <a:p>
            <a:r>
              <a:rPr lang="fr-FR" dirty="0" smtClean="0"/>
              <a:t>English oral </a:t>
            </a:r>
            <a:r>
              <a:rPr lang="fr-FR" dirty="0" err="1" smtClean="0"/>
              <a:t>presentation</a:t>
            </a:r>
            <a:r>
              <a:rPr lang="fr-FR" dirty="0" smtClean="0"/>
              <a:t>, 2</a:t>
            </a:r>
            <a:r>
              <a:rPr lang="fr-FR" baseline="30000" dirty="0" smtClean="0"/>
              <a:t>nd</a:t>
            </a:r>
          </a:p>
          <a:p>
            <a:r>
              <a:rPr lang="fr-FR" dirty="0" smtClean="0"/>
              <a:t>LEWYLLIE P.</a:t>
            </a:r>
          </a:p>
          <a:p>
            <a:r>
              <a:rPr lang="fr-FR" dirty="0" smtClean="0"/>
              <a:t>TARALLA D.</a:t>
            </a: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du texte 2"/>
          <p:cNvSpPr txBox="1">
            <a:spLocks/>
          </p:cNvSpPr>
          <p:nvPr/>
        </p:nvSpPr>
        <p:spPr>
          <a:xfrm>
            <a:off x="683568" y="836712"/>
            <a:ext cx="7704856" cy="5904656"/>
          </a:xfrm>
          <a:prstGeom prst="rect">
            <a:avLst/>
          </a:prstGeom>
        </p:spPr>
        <p:txBody>
          <a:bodyPr vert="horz" anchor="t">
            <a:noAutofit/>
          </a:bodyPr>
          <a:lstStyle/>
          <a:p>
            <a:pPr marL="374904" marR="0" lvl="0" indent="-342900" algn="l" defTabSz="914400" rtl="0" eaLnBrk="1" fontAlgn="auto" latinLnBrk="0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95000"/>
              <a:buFont typeface="Wingdings" pitchFamily="2" charset="2"/>
              <a:buChar char="q"/>
              <a:tabLst/>
              <a:defRPr/>
            </a:pPr>
            <a:r>
              <a:rPr lang="fr-BE" sz="2800" noProof="0" dirty="0" smtClean="0">
                <a:solidFill>
                  <a:srgbClr val="777777"/>
                </a:solidFill>
              </a:rPr>
              <a:t>Introduction</a:t>
            </a:r>
            <a:endParaRPr kumimoji="0" lang="fr-BE" sz="2800" b="0" i="0" u="none" strike="noStrike" kern="1200" cap="none" spc="0" normalizeH="0" baseline="0" noProof="0" dirty="0" smtClean="0">
              <a:ln>
                <a:noFill/>
              </a:ln>
              <a:solidFill>
                <a:srgbClr val="777777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74904" marR="0" lvl="0" indent="-342900" algn="l" defTabSz="914400" rtl="0" eaLnBrk="1" fontAlgn="auto" latinLnBrk="0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95000"/>
              <a:buFont typeface="Wingdings" pitchFamily="2" charset="2"/>
              <a:buChar char="q"/>
              <a:tabLst/>
              <a:defRPr/>
            </a:pPr>
            <a:r>
              <a:rPr kumimoji="0" lang="fr-BE" sz="2800" b="0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Securing</a:t>
            </a:r>
            <a:r>
              <a:rPr kumimoji="0" lang="fr-BE" sz="28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fr-BE" sz="2800" b="0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your</a:t>
            </a:r>
            <a:r>
              <a:rPr kumimoji="0" lang="fr-BE" sz="28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fr-BE" sz="2800" b="0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Wi-Fi</a:t>
            </a:r>
            <a:r>
              <a:rPr kumimoji="0" lang="fr-BE" sz="28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installation</a:t>
            </a:r>
          </a:p>
          <a:p>
            <a:pPr marL="832104" lvl="1" indent="-342900">
              <a:spcBef>
                <a:spcPts val="700"/>
              </a:spcBef>
              <a:buSzPct val="95000"/>
              <a:buFont typeface="Wingdings" pitchFamily="2" charset="2"/>
              <a:buChar char="§"/>
            </a:pPr>
            <a:r>
              <a:rPr lang="fr-BE" sz="2800" dirty="0" smtClean="0">
                <a:solidFill>
                  <a:srgbClr val="FFFFFF"/>
                </a:solidFill>
              </a:rPr>
              <a:t>A </a:t>
            </a:r>
            <a:r>
              <a:rPr lang="fr-BE" sz="2800" dirty="0" err="1" smtClean="0">
                <a:solidFill>
                  <a:srgbClr val="FFFFFF"/>
                </a:solidFill>
              </a:rPr>
              <a:t>problem</a:t>
            </a:r>
            <a:r>
              <a:rPr lang="fr-BE" sz="2800" dirty="0" smtClean="0">
                <a:solidFill>
                  <a:srgbClr val="FFFFFF"/>
                </a:solidFill>
              </a:rPr>
              <a:t> of position and </a:t>
            </a:r>
            <a:r>
              <a:rPr lang="fr-BE" sz="2800" dirty="0" err="1" smtClean="0">
                <a:solidFill>
                  <a:srgbClr val="FFFFFF"/>
                </a:solidFill>
              </a:rPr>
              <a:t>waves</a:t>
            </a:r>
            <a:endParaRPr lang="fr-BE" sz="2800" dirty="0" smtClean="0">
              <a:solidFill>
                <a:srgbClr val="FFFFFF"/>
              </a:solidFill>
            </a:endParaRPr>
          </a:p>
          <a:p>
            <a:pPr marL="832104" lvl="1" indent="-342900">
              <a:spcBef>
                <a:spcPts val="700"/>
              </a:spcBef>
              <a:buSzPct val="95000"/>
              <a:buFont typeface="Wingdings" pitchFamily="2" charset="2"/>
              <a:buChar char="§"/>
            </a:pPr>
            <a:r>
              <a:rPr kumimoji="0" lang="fr-BE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The WEP </a:t>
            </a:r>
            <a:r>
              <a:rPr kumimoji="0" lang="fr-BE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encryption</a:t>
            </a:r>
            <a:endParaRPr kumimoji="0" lang="fr-BE" sz="2800" b="0" i="0" u="none" strike="noStrike" kern="120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832104" lvl="1" indent="-342900">
              <a:spcBef>
                <a:spcPts val="700"/>
              </a:spcBef>
              <a:buSzPct val="95000"/>
              <a:buFont typeface="Wingdings" pitchFamily="2" charset="2"/>
              <a:buChar char="§"/>
            </a:pPr>
            <a:r>
              <a:rPr kumimoji="0" lang="fr-BE" sz="28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SSID &amp; default </a:t>
            </a:r>
            <a:r>
              <a:rPr kumimoji="0" lang="fr-BE" sz="2800" b="0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passwords</a:t>
            </a:r>
            <a:endParaRPr kumimoji="0" lang="fr-BE" sz="28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832104" lvl="1" indent="-342900">
              <a:spcBef>
                <a:spcPts val="700"/>
              </a:spcBef>
              <a:buSzPct val="95000"/>
              <a:buFont typeface="Wingdings" pitchFamily="2" charset="2"/>
              <a:buChar char="§"/>
            </a:pPr>
            <a:r>
              <a:rPr lang="fr-BE" sz="2800" dirty="0" smtClean="0">
                <a:solidFill>
                  <a:schemeClr val="bg2">
                    <a:lumMod val="40000"/>
                    <a:lumOff val="60000"/>
                  </a:schemeClr>
                </a:solidFill>
              </a:rPr>
              <a:t>Be </a:t>
            </a:r>
            <a:r>
              <a:rPr lang="fr-BE" sz="2800" strike="sngStrike" dirty="0" err="1" smtClean="0">
                <a:solidFill>
                  <a:schemeClr val="bg2">
                    <a:lumMod val="40000"/>
                    <a:lumOff val="60000"/>
                  </a:schemeClr>
                </a:solidFill>
              </a:rPr>
              <a:t>dynamic</a:t>
            </a:r>
            <a:r>
              <a:rPr lang="fr-BE" sz="2800" dirty="0" smtClean="0">
                <a:solidFill>
                  <a:schemeClr val="bg2">
                    <a:lumMod val="40000"/>
                    <a:lumOff val="60000"/>
                  </a:schemeClr>
                </a:solidFill>
              </a:rPr>
              <a:t> </a:t>
            </a:r>
            <a:r>
              <a:rPr lang="fr-BE" sz="2800" i="1" dirty="0" err="1" smtClean="0">
                <a:solidFill>
                  <a:schemeClr val="bg2">
                    <a:lumMod val="40000"/>
                    <a:lumOff val="60000"/>
                  </a:schemeClr>
                </a:solidFill>
              </a:rPr>
              <a:t>static</a:t>
            </a:r>
            <a:r>
              <a:rPr lang="fr-BE" sz="2800" i="1" dirty="0" smtClean="0">
                <a:solidFill>
                  <a:schemeClr val="bg2">
                    <a:lumMod val="40000"/>
                    <a:lumOff val="60000"/>
                  </a:schemeClr>
                </a:solidFill>
              </a:rPr>
              <a:t> </a:t>
            </a:r>
            <a:r>
              <a:rPr lang="fr-BE" sz="2800" dirty="0" smtClean="0">
                <a:solidFill>
                  <a:schemeClr val="bg2">
                    <a:lumMod val="40000"/>
                    <a:lumOff val="60000"/>
                  </a:schemeClr>
                </a:solidFill>
              </a:rPr>
              <a:t>!</a:t>
            </a:r>
          </a:p>
          <a:p>
            <a:pPr marL="832104" lvl="1" indent="-342900">
              <a:spcBef>
                <a:spcPts val="700"/>
              </a:spcBef>
              <a:buSzPct val="95000"/>
              <a:buFont typeface="Wingdings" pitchFamily="2" charset="2"/>
              <a:buChar char="§"/>
            </a:pPr>
            <a:r>
              <a:rPr kumimoji="0" lang="fr-BE" sz="2800" b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The « MAC » </a:t>
            </a:r>
            <a:r>
              <a:rPr kumimoji="0" lang="fr-BE" sz="2800" b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list</a:t>
            </a:r>
            <a:r>
              <a:rPr kumimoji="0" lang="fr-BE" sz="2800" b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fr-BE" sz="1100" b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(the </a:t>
            </a:r>
            <a:r>
              <a:rPr kumimoji="0" lang="fr-BE" sz="1100" b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address</a:t>
            </a:r>
            <a:r>
              <a:rPr kumimoji="0" lang="fr-BE" sz="1100" b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not the man, </a:t>
            </a:r>
            <a:r>
              <a:rPr kumimoji="0" lang="fr-BE" sz="1100" b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you</a:t>
            </a:r>
            <a:r>
              <a:rPr kumimoji="0" lang="fr-BE" sz="1100" b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fr-BE" sz="1100" b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fools</a:t>
            </a:r>
            <a:r>
              <a:rPr kumimoji="0" lang="fr-BE" sz="1100" b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!)</a:t>
            </a:r>
          </a:p>
          <a:p>
            <a:pPr marL="832104" lvl="1" indent="-342900">
              <a:spcBef>
                <a:spcPts val="700"/>
              </a:spcBef>
              <a:buSzPct val="95000"/>
              <a:buFont typeface="Wingdings" pitchFamily="2" charset="2"/>
              <a:buChar char="§"/>
            </a:pPr>
            <a:r>
              <a:rPr lang="fr-BE" sz="2800" dirty="0" smtClean="0"/>
              <a:t>Last but not least…</a:t>
            </a:r>
          </a:p>
          <a:p>
            <a:pPr marL="374904" lvl="0" indent="-342900">
              <a:spcBef>
                <a:spcPts val="700"/>
              </a:spcBef>
              <a:buSzPct val="95000"/>
              <a:buFont typeface="Wingdings" pitchFamily="2" charset="2"/>
              <a:buChar char="q"/>
              <a:defRPr/>
            </a:pPr>
            <a:r>
              <a:rPr lang="fr-BE" sz="2800" dirty="0" smtClean="0">
                <a:solidFill>
                  <a:schemeClr val="tx1">
                    <a:lumMod val="50000"/>
                  </a:schemeClr>
                </a:solidFill>
              </a:rPr>
              <a:t>How to </a:t>
            </a:r>
            <a:r>
              <a:rPr lang="fr-BE" sz="2800" dirty="0" err="1" smtClean="0">
                <a:solidFill>
                  <a:schemeClr val="tx1">
                    <a:lumMod val="50000"/>
                  </a:schemeClr>
                </a:solidFill>
              </a:rPr>
              <a:t>be</a:t>
            </a:r>
            <a:r>
              <a:rPr lang="fr-BE" sz="2800" dirty="0" smtClean="0">
                <a:solidFill>
                  <a:schemeClr val="tx1">
                    <a:lumMod val="50000"/>
                  </a:schemeClr>
                </a:solidFill>
              </a:rPr>
              <a:t> </a:t>
            </a:r>
            <a:r>
              <a:rPr lang="fr-BE" sz="2800" dirty="0" err="1" smtClean="0">
                <a:solidFill>
                  <a:schemeClr val="tx1">
                    <a:lumMod val="50000"/>
                  </a:schemeClr>
                </a:solidFill>
              </a:rPr>
              <a:t>secured</a:t>
            </a:r>
            <a:r>
              <a:rPr lang="fr-BE" sz="2800" dirty="0" smtClean="0">
                <a:solidFill>
                  <a:schemeClr val="tx1">
                    <a:lumMod val="50000"/>
                  </a:schemeClr>
                </a:solidFill>
              </a:rPr>
              <a:t> on a LAN?</a:t>
            </a:r>
          </a:p>
          <a:p>
            <a:pPr marL="374904" lvl="0" indent="-342900">
              <a:spcBef>
                <a:spcPts val="700"/>
              </a:spcBef>
              <a:buSzPct val="95000"/>
              <a:buFont typeface="Wingdings" pitchFamily="2" charset="2"/>
              <a:buChar char="q"/>
              <a:defRPr/>
            </a:pPr>
            <a:r>
              <a:rPr lang="fr-BE" sz="2800" dirty="0" smtClean="0">
                <a:solidFill>
                  <a:schemeClr val="tx1">
                    <a:lumMod val="50000"/>
                  </a:schemeClr>
                </a:solidFill>
              </a:rPr>
              <a:t> Conclusion</a:t>
            </a:r>
          </a:p>
        </p:txBody>
      </p:sp>
      <p:cxnSp>
        <p:nvCxnSpPr>
          <p:cNvPr id="13" name="Connecteur droit 12"/>
          <p:cNvCxnSpPr/>
          <p:nvPr/>
        </p:nvCxnSpPr>
        <p:spPr>
          <a:xfrm>
            <a:off x="323528" y="620688"/>
            <a:ext cx="849694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ZoneTexte 13"/>
          <p:cNvSpPr txBox="1"/>
          <p:nvPr/>
        </p:nvSpPr>
        <p:spPr>
          <a:xfrm>
            <a:off x="1126393" y="188640"/>
            <a:ext cx="76634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r-BE" dirty="0" err="1" smtClean="0"/>
              <a:t>Securing</a:t>
            </a:r>
            <a:r>
              <a:rPr lang="fr-BE" dirty="0" smtClean="0"/>
              <a:t> </a:t>
            </a:r>
            <a:r>
              <a:rPr lang="fr-BE" dirty="0" err="1" smtClean="0"/>
              <a:t>your</a:t>
            </a:r>
            <a:r>
              <a:rPr lang="fr-BE" dirty="0" smtClean="0"/>
              <a:t> </a:t>
            </a:r>
            <a:r>
              <a:rPr lang="fr-BE" dirty="0" err="1" smtClean="0"/>
              <a:t>Wi-Fi</a:t>
            </a:r>
            <a:r>
              <a:rPr lang="fr-BE" dirty="0" smtClean="0"/>
              <a:t> installation     |     How to </a:t>
            </a:r>
            <a:r>
              <a:rPr lang="fr-BE" dirty="0" err="1" smtClean="0"/>
              <a:t>secure</a:t>
            </a:r>
            <a:r>
              <a:rPr lang="fr-BE" dirty="0" smtClean="0"/>
              <a:t> </a:t>
            </a:r>
            <a:r>
              <a:rPr lang="fr-BE" dirty="0" err="1" smtClean="0"/>
              <a:t>your</a:t>
            </a:r>
            <a:r>
              <a:rPr lang="fr-BE" dirty="0" smtClean="0"/>
              <a:t> home network? - 2010</a:t>
            </a:r>
            <a:endParaRPr lang="fr-BE" dirty="0"/>
          </a:p>
        </p:txBody>
      </p:sp>
      <p:sp>
        <p:nvSpPr>
          <p:cNvPr id="16" name="Arc 15"/>
          <p:cNvSpPr/>
          <p:nvPr/>
        </p:nvSpPr>
        <p:spPr>
          <a:xfrm rot="12086623">
            <a:off x="590581" y="-186424"/>
            <a:ext cx="864096" cy="836712"/>
          </a:xfrm>
          <a:prstGeom prst="arc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18" name="Arc 17"/>
          <p:cNvSpPr/>
          <p:nvPr/>
        </p:nvSpPr>
        <p:spPr>
          <a:xfrm rot="2909889">
            <a:off x="93876" y="-21798"/>
            <a:ext cx="504056" cy="1152128"/>
          </a:xfrm>
          <a:prstGeom prst="arc">
            <a:avLst>
              <a:gd name="adj1" fmla="val 16578372"/>
              <a:gd name="adj2" fmla="val 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19" name="Arc 18"/>
          <p:cNvSpPr/>
          <p:nvPr/>
        </p:nvSpPr>
        <p:spPr>
          <a:xfrm rot="12086623">
            <a:off x="662590" y="-128992"/>
            <a:ext cx="864096" cy="836712"/>
          </a:xfrm>
          <a:prstGeom prst="arc">
            <a:avLst>
              <a:gd name="adj1" fmla="val 17032886"/>
              <a:gd name="adj2" fmla="val 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23528" y="662853"/>
            <a:ext cx="9716616" cy="965947"/>
          </a:xfrm>
        </p:spPr>
        <p:txBody>
          <a:bodyPr/>
          <a:lstStyle/>
          <a:p>
            <a:r>
              <a:rPr lang="fr-BE" dirty="0" smtClean="0"/>
              <a:t>4. Be </a:t>
            </a:r>
            <a:r>
              <a:rPr lang="fr-BE" strike="sngStrike" dirty="0" err="1" smtClean="0"/>
              <a:t>Dynamic</a:t>
            </a:r>
            <a:r>
              <a:rPr lang="fr-BE" dirty="0" smtClean="0"/>
              <a:t> </a:t>
            </a:r>
            <a:r>
              <a:rPr lang="fr-BE" i="1" dirty="0" err="1" smtClean="0"/>
              <a:t>Static</a:t>
            </a:r>
            <a:r>
              <a:rPr lang="fr-BE" dirty="0" smtClean="0"/>
              <a:t> !</a:t>
            </a:r>
            <a:endParaRPr lang="fr-BE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83568" y="1988840"/>
            <a:ext cx="8640960" cy="2088232"/>
          </a:xfrm>
        </p:spPr>
        <p:txBody>
          <a:bodyPr>
            <a:noAutofit/>
          </a:bodyPr>
          <a:lstStyle/>
          <a:p>
            <a:pPr>
              <a:buFont typeface="Wingdings" pitchFamily="2" charset="2"/>
              <a:buChar char="q"/>
            </a:pPr>
            <a:r>
              <a:rPr lang="fr-BE" sz="2800" dirty="0" smtClean="0"/>
              <a:t>You have an </a:t>
            </a:r>
            <a:r>
              <a:rPr lang="fr-BE" sz="2800" dirty="0" err="1" smtClean="0"/>
              <a:t>access</a:t>
            </a:r>
            <a:r>
              <a:rPr lang="fr-BE" sz="2800" dirty="0" smtClean="0"/>
              <a:t> point </a:t>
            </a:r>
            <a:r>
              <a:rPr lang="fr-BE" sz="2800" dirty="0" err="1" smtClean="0"/>
              <a:t>which</a:t>
            </a:r>
            <a:r>
              <a:rPr lang="fr-BE" sz="2800" dirty="0" smtClean="0"/>
              <a:t> </a:t>
            </a:r>
            <a:r>
              <a:rPr lang="fr-BE" sz="2800" dirty="0" err="1" smtClean="0"/>
              <a:t>is</a:t>
            </a:r>
            <a:r>
              <a:rPr lang="fr-BE" sz="2800" dirty="0" smtClean="0"/>
              <a:t> </a:t>
            </a:r>
            <a:r>
              <a:rPr lang="fr-BE" sz="2800" dirty="0" err="1" smtClean="0"/>
              <a:t>also</a:t>
            </a:r>
            <a:r>
              <a:rPr lang="fr-BE" sz="2800" dirty="0" smtClean="0"/>
              <a:t> a </a:t>
            </a:r>
            <a:r>
              <a:rPr lang="fr-BE" sz="2800" dirty="0" err="1" smtClean="0"/>
              <a:t>Wi-Fi</a:t>
            </a:r>
            <a:r>
              <a:rPr lang="fr-BE" sz="2800" dirty="0" smtClean="0"/>
              <a:t> router?</a:t>
            </a:r>
          </a:p>
          <a:p>
            <a:pPr lvl="1">
              <a:buClr>
                <a:schemeClr val="tx1"/>
              </a:buClr>
              <a:buFont typeface="Courier New" pitchFamily="49" charset="0"/>
              <a:buChar char="o"/>
            </a:pPr>
            <a:r>
              <a:rPr lang="fr-BE" sz="2600" dirty="0" smtClean="0">
                <a:solidFill>
                  <a:schemeClr val="tx1"/>
                </a:solidFill>
                <a:sym typeface="Wingdings" pitchFamily="2" charset="2"/>
              </a:rPr>
              <a:t>Use affectation of </a:t>
            </a:r>
            <a:r>
              <a:rPr lang="fr-BE" sz="2600" i="1" dirty="0" err="1" smtClean="0">
                <a:solidFill>
                  <a:schemeClr val="tx1"/>
                </a:solidFill>
                <a:sym typeface="Wingdings" pitchFamily="2" charset="2"/>
              </a:rPr>
              <a:t>static</a:t>
            </a:r>
            <a:r>
              <a:rPr lang="fr-BE" sz="2600" dirty="0" smtClean="0">
                <a:solidFill>
                  <a:schemeClr val="tx1"/>
                </a:solidFill>
                <a:sym typeface="Wingdings" pitchFamily="2" charset="2"/>
              </a:rPr>
              <a:t> I.P. </a:t>
            </a:r>
            <a:r>
              <a:rPr lang="fr-BE" sz="2600" dirty="0" err="1" smtClean="0">
                <a:solidFill>
                  <a:schemeClr val="tx1"/>
                </a:solidFill>
                <a:sym typeface="Wingdings" pitchFamily="2" charset="2"/>
              </a:rPr>
              <a:t>addresses</a:t>
            </a:r>
            <a:endParaRPr lang="fr-BE" sz="2600" dirty="0" smtClean="0">
              <a:solidFill>
                <a:schemeClr val="tx1"/>
              </a:solidFill>
              <a:sym typeface="Wingdings" pitchFamily="2" charset="2"/>
            </a:endParaRPr>
          </a:p>
          <a:p>
            <a:pPr lvl="1">
              <a:buClr>
                <a:schemeClr val="tx1"/>
              </a:buClr>
              <a:buFont typeface="Courier New" pitchFamily="49" charset="0"/>
              <a:buChar char="o"/>
            </a:pPr>
            <a:r>
              <a:rPr lang="fr-BE" sz="2600" dirty="0" err="1" smtClean="0">
                <a:solidFill>
                  <a:schemeClr val="tx1"/>
                </a:solidFill>
                <a:sym typeface="Wingdings" pitchFamily="2" charset="2"/>
              </a:rPr>
              <a:t>Disable</a:t>
            </a:r>
            <a:r>
              <a:rPr lang="fr-BE" sz="2600" dirty="0" smtClean="0">
                <a:solidFill>
                  <a:schemeClr val="tx1"/>
                </a:solidFill>
                <a:sym typeface="Wingdings" pitchFamily="2" charset="2"/>
              </a:rPr>
              <a:t> DHCP </a:t>
            </a:r>
            <a:r>
              <a:rPr lang="fr-BE" sz="1400" dirty="0" smtClean="0">
                <a:solidFill>
                  <a:schemeClr val="tx1"/>
                </a:solidFill>
                <a:sym typeface="Wingdings" pitchFamily="2" charset="2"/>
              </a:rPr>
              <a:t>(</a:t>
            </a:r>
            <a:r>
              <a:rPr lang="fr-BE" sz="1400" b="1" dirty="0" err="1" smtClean="0">
                <a:solidFill>
                  <a:schemeClr val="tx1"/>
                </a:solidFill>
                <a:sym typeface="Wingdings" pitchFamily="2" charset="2"/>
              </a:rPr>
              <a:t>D</a:t>
            </a:r>
            <a:r>
              <a:rPr lang="fr-BE" sz="1400" dirty="0" err="1" smtClean="0">
                <a:solidFill>
                  <a:schemeClr val="tx1"/>
                </a:solidFill>
                <a:sym typeface="Wingdings" pitchFamily="2" charset="2"/>
              </a:rPr>
              <a:t>ynamic</a:t>
            </a:r>
            <a:r>
              <a:rPr lang="fr-BE" sz="1400" dirty="0" smtClean="0">
                <a:solidFill>
                  <a:schemeClr val="tx1"/>
                </a:solidFill>
                <a:sym typeface="Wingdings" pitchFamily="2" charset="2"/>
              </a:rPr>
              <a:t> </a:t>
            </a:r>
            <a:r>
              <a:rPr lang="fr-BE" sz="1400" b="1" dirty="0" smtClean="0">
                <a:solidFill>
                  <a:schemeClr val="tx1"/>
                </a:solidFill>
                <a:sym typeface="Wingdings" pitchFamily="2" charset="2"/>
              </a:rPr>
              <a:t>H</a:t>
            </a:r>
            <a:r>
              <a:rPr lang="fr-BE" sz="1400" dirty="0" smtClean="0">
                <a:solidFill>
                  <a:schemeClr val="tx1"/>
                </a:solidFill>
                <a:sym typeface="Wingdings" pitchFamily="2" charset="2"/>
              </a:rPr>
              <a:t>ost </a:t>
            </a:r>
            <a:r>
              <a:rPr lang="fr-BE" sz="1400" b="1" dirty="0" smtClean="0">
                <a:solidFill>
                  <a:schemeClr val="tx1"/>
                </a:solidFill>
                <a:sym typeface="Wingdings" pitchFamily="2" charset="2"/>
              </a:rPr>
              <a:t>C</a:t>
            </a:r>
            <a:r>
              <a:rPr lang="fr-BE" sz="1400" dirty="0" smtClean="0">
                <a:solidFill>
                  <a:schemeClr val="tx1"/>
                </a:solidFill>
                <a:sym typeface="Wingdings" pitchFamily="2" charset="2"/>
              </a:rPr>
              <a:t>onfiguration </a:t>
            </a:r>
            <a:r>
              <a:rPr lang="fr-BE" sz="1400" b="1" dirty="0" smtClean="0">
                <a:solidFill>
                  <a:schemeClr val="tx1"/>
                </a:solidFill>
                <a:sym typeface="Wingdings" pitchFamily="2" charset="2"/>
              </a:rPr>
              <a:t>P</a:t>
            </a:r>
            <a:r>
              <a:rPr lang="fr-BE" sz="1400" dirty="0" smtClean="0">
                <a:solidFill>
                  <a:schemeClr val="tx1"/>
                </a:solidFill>
                <a:sym typeface="Wingdings" pitchFamily="2" charset="2"/>
              </a:rPr>
              <a:t>rotocol, </a:t>
            </a:r>
            <a:r>
              <a:rPr lang="fr-BE" sz="1400" dirty="0" err="1" smtClean="0">
                <a:solidFill>
                  <a:schemeClr val="tx1"/>
                </a:solidFill>
                <a:sym typeface="Wingdings" pitchFamily="2" charset="2"/>
              </a:rPr>
              <a:t>allows</a:t>
            </a:r>
            <a:r>
              <a:rPr lang="fr-BE" sz="1400" dirty="0" smtClean="0">
                <a:solidFill>
                  <a:schemeClr val="tx1"/>
                </a:solidFill>
                <a:sym typeface="Wingdings" pitchFamily="2" charset="2"/>
              </a:rPr>
              <a:t> </a:t>
            </a:r>
            <a:r>
              <a:rPr lang="fr-BE" sz="1400" dirty="0" err="1" smtClean="0">
                <a:solidFill>
                  <a:schemeClr val="tx1"/>
                </a:solidFill>
                <a:sym typeface="Wingdings" pitchFamily="2" charset="2"/>
              </a:rPr>
              <a:t>dynamic</a:t>
            </a:r>
            <a:r>
              <a:rPr lang="fr-BE" sz="1400" dirty="0" smtClean="0">
                <a:solidFill>
                  <a:schemeClr val="tx1"/>
                </a:solidFill>
                <a:sym typeface="Wingdings" pitchFamily="2" charset="2"/>
              </a:rPr>
              <a:t> affectation)</a:t>
            </a:r>
            <a:endParaRPr lang="fr-BE" sz="2600" dirty="0">
              <a:solidFill>
                <a:schemeClr val="tx1"/>
              </a:solidFill>
            </a:endParaRPr>
          </a:p>
        </p:txBody>
      </p:sp>
      <p:cxnSp>
        <p:nvCxnSpPr>
          <p:cNvPr id="9" name="Connecteur droit 8"/>
          <p:cNvCxnSpPr/>
          <p:nvPr/>
        </p:nvCxnSpPr>
        <p:spPr>
          <a:xfrm>
            <a:off x="323528" y="620688"/>
            <a:ext cx="849694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Arc 10"/>
          <p:cNvSpPr/>
          <p:nvPr/>
        </p:nvSpPr>
        <p:spPr>
          <a:xfrm rot="12086623">
            <a:off x="590581" y="-186424"/>
            <a:ext cx="864096" cy="836712"/>
          </a:xfrm>
          <a:prstGeom prst="arc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12" name="Arc 11"/>
          <p:cNvSpPr/>
          <p:nvPr/>
        </p:nvSpPr>
        <p:spPr>
          <a:xfrm rot="2909889">
            <a:off x="93876" y="-21798"/>
            <a:ext cx="504056" cy="1152128"/>
          </a:xfrm>
          <a:prstGeom prst="arc">
            <a:avLst>
              <a:gd name="adj1" fmla="val 16578372"/>
              <a:gd name="adj2" fmla="val 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13" name="Arc 12"/>
          <p:cNvSpPr/>
          <p:nvPr/>
        </p:nvSpPr>
        <p:spPr>
          <a:xfrm rot="12086623">
            <a:off x="662590" y="-128992"/>
            <a:ext cx="864096" cy="836712"/>
          </a:xfrm>
          <a:prstGeom prst="arc">
            <a:avLst>
              <a:gd name="adj1" fmla="val 17032886"/>
              <a:gd name="adj2" fmla="val 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15" name="ZoneTexte 14"/>
          <p:cNvSpPr txBox="1"/>
          <p:nvPr/>
        </p:nvSpPr>
        <p:spPr>
          <a:xfrm>
            <a:off x="971600" y="188640"/>
            <a:ext cx="78182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BE" dirty="0" err="1" smtClean="0"/>
              <a:t>Securing</a:t>
            </a:r>
            <a:r>
              <a:rPr lang="fr-BE" dirty="0" smtClean="0"/>
              <a:t> </a:t>
            </a:r>
            <a:r>
              <a:rPr lang="fr-BE" dirty="0" err="1" smtClean="0"/>
              <a:t>your</a:t>
            </a:r>
            <a:r>
              <a:rPr lang="fr-BE" dirty="0" smtClean="0"/>
              <a:t> </a:t>
            </a:r>
            <a:r>
              <a:rPr lang="fr-BE" dirty="0" err="1" smtClean="0"/>
              <a:t>Wi-Fi</a:t>
            </a:r>
            <a:r>
              <a:rPr lang="fr-BE" dirty="0" smtClean="0"/>
              <a:t> installation     |     How to </a:t>
            </a:r>
            <a:r>
              <a:rPr lang="fr-BE" dirty="0" err="1" smtClean="0"/>
              <a:t>secure</a:t>
            </a:r>
            <a:r>
              <a:rPr lang="fr-BE" dirty="0" smtClean="0"/>
              <a:t> </a:t>
            </a:r>
            <a:r>
              <a:rPr lang="fr-BE" dirty="0" err="1" smtClean="0"/>
              <a:t>your</a:t>
            </a:r>
            <a:r>
              <a:rPr lang="fr-BE" dirty="0" smtClean="0"/>
              <a:t> home network? - 2010</a:t>
            </a:r>
            <a:endParaRPr lang="fr-BE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du texte 2"/>
          <p:cNvSpPr txBox="1">
            <a:spLocks/>
          </p:cNvSpPr>
          <p:nvPr/>
        </p:nvSpPr>
        <p:spPr>
          <a:xfrm>
            <a:off x="683568" y="836712"/>
            <a:ext cx="7704856" cy="5904656"/>
          </a:xfrm>
          <a:prstGeom prst="rect">
            <a:avLst/>
          </a:prstGeom>
        </p:spPr>
        <p:txBody>
          <a:bodyPr vert="horz" anchor="t">
            <a:noAutofit/>
          </a:bodyPr>
          <a:lstStyle/>
          <a:p>
            <a:pPr marL="374904" marR="0" lvl="0" indent="-342900" algn="l" defTabSz="914400" rtl="0" eaLnBrk="1" fontAlgn="auto" latinLnBrk="0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95000"/>
              <a:buFont typeface="Wingdings" pitchFamily="2" charset="2"/>
              <a:buChar char="q"/>
              <a:tabLst/>
              <a:defRPr/>
            </a:pPr>
            <a:r>
              <a:rPr lang="fr-BE" sz="2800" noProof="0" dirty="0" smtClean="0">
                <a:solidFill>
                  <a:srgbClr val="777777"/>
                </a:solidFill>
              </a:rPr>
              <a:t>Introduction</a:t>
            </a:r>
            <a:endParaRPr kumimoji="0" lang="fr-BE" sz="2800" b="0" i="0" u="none" strike="noStrike" kern="1200" cap="none" spc="0" normalizeH="0" baseline="0" noProof="0" dirty="0" smtClean="0">
              <a:ln>
                <a:noFill/>
              </a:ln>
              <a:solidFill>
                <a:srgbClr val="777777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74904" marR="0" lvl="0" indent="-342900" algn="l" defTabSz="914400" rtl="0" eaLnBrk="1" fontAlgn="auto" latinLnBrk="0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95000"/>
              <a:buFont typeface="Wingdings" pitchFamily="2" charset="2"/>
              <a:buChar char="q"/>
              <a:tabLst/>
              <a:defRPr/>
            </a:pPr>
            <a:r>
              <a:rPr kumimoji="0" lang="fr-BE" sz="2800" b="0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Securing</a:t>
            </a:r>
            <a:r>
              <a:rPr kumimoji="0" lang="fr-BE" sz="28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fr-BE" sz="2800" b="0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your</a:t>
            </a:r>
            <a:r>
              <a:rPr kumimoji="0" lang="fr-BE" sz="28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fr-BE" sz="2800" b="0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Wi-Fi</a:t>
            </a:r>
            <a:r>
              <a:rPr kumimoji="0" lang="fr-BE" sz="28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installation</a:t>
            </a:r>
          </a:p>
          <a:p>
            <a:pPr marL="832104" lvl="1" indent="-342900">
              <a:spcBef>
                <a:spcPts val="700"/>
              </a:spcBef>
              <a:buSzPct val="95000"/>
              <a:buFont typeface="Wingdings" pitchFamily="2" charset="2"/>
              <a:buChar char="§"/>
            </a:pPr>
            <a:r>
              <a:rPr lang="fr-BE" sz="2800" dirty="0" smtClean="0">
                <a:solidFill>
                  <a:srgbClr val="FFFFFF"/>
                </a:solidFill>
              </a:rPr>
              <a:t>A </a:t>
            </a:r>
            <a:r>
              <a:rPr lang="fr-BE" sz="2800" dirty="0" err="1" smtClean="0">
                <a:solidFill>
                  <a:srgbClr val="FFFFFF"/>
                </a:solidFill>
              </a:rPr>
              <a:t>problem</a:t>
            </a:r>
            <a:r>
              <a:rPr lang="fr-BE" sz="2800" dirty="0" smtClean="0">
                <a:solidFill>
                  <a:srgbClr val="FFFFFF"/>
                </a:solidFill>
              </a:rPr>
              <a:t> of position and </a:t>
            </a:r>
            <a:r>
              <a:rPr lang="fr-BE" sz="2800" dirty="0" err="1" smtClean="0">
                <a:solidFill>
                  <a:srgbClr val="FFFFFF"/>
                </a:solidFill>
              </a:rPr>
              <a:t>waves</a:t>
            </a:r>
            <a:endParaRPr lang="fr-BE" sz="2800" dirty="0" smtClean="0">
              <a:solidFill>
                <a:srgbClr val="FFFFFF"/>
              </a:solidFill>
            </a:endParaRPr>
          </a:p>
          <a:p>
            <a:pPr marL="832104" lvl="1" indent="-342900">
              <a:spcBef>
                <a:spcPts val="700"/>
              </a:spcBef>
              <a:buSzPct val="95000"/>
              <a:buFont typeface="Wingdings" pitchFamily="2" charset="2"/>
              <a:buChar char="§"/>
            </a:pPr>
            <a:r>
              <a:rPr kumimoji="0" lang="fr-BE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The WEP </a:t>
            </a:r>
            <a:r>
              <a:rPr kumimoji="0" lang="fr-BE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encryption</a:t>
            </a:r>
            <a:endParaRPr kumimoji="0" lang="fr-BE" sz="2800" b="0" i="0" u="none" strike="noStrike" kern="120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832104" lvl="1" indent="-342900">
              <a:spcBef>
                <a:spcPts val="700"/>
              </a:spcBef>
              <a:buSzPct val="95000"/>
              <a:buFont typeface="Wingdings" pitchFamily="2" charset="2"/>
              <a:buChar char="§"/>
            </a:pPr>
            <a:r>
              <a:rPr kumimoji="0" lang="fr-BE" sz="28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SSID &amp; default </a:t>
            </a:r>
            <a:r>
              <a:rPr kumimoji="0" lang="fr-BE" sz="2800" b="0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passwords</a:t>
            </a:r>
            <a:endParaRPr kumimoji="0" lang="fr-BE" sz="28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832104" lvl="1" indent="-342900">
              <a:spcBef>
                <a:spcPts val="700"/>
              </a:spcBef>
              <a:buSzPct val="95000"/>
              <a:buFont typeface="Wingdings" pitchFamily="2" charset="2"/>
              <a:buChar char="§"/>
            </a:pPr>
            <a:r>
              <a:rPr lang="fr-BE" sz="2800" dirty="0" smtClean="0">
                <a:solidFill>
                  <a:schemeClr val="tx1">
                    <a:lumMod val="95000"/>
                  </a:schemeClr>
                </a:solidFill>
              </a:rPr>
              <a:t>Be </a:t>
            </a:r>
            <a:r>
              <a:rPr lang="fr-BE" sz="2800" strike="sngStrike" dirty="0" err="1" smtClean="0">
                <a:solidFill>
                  <a:schemeClr val="tx1">
                    <a:lumMod val="95000"/>
                  </a:schemeClr>
                </a:solidFill>
              </a:rPr>
              <a:t>dynamic</a:t>
            </a:r>
            <a:r>
              <a:rPr lang="fr-BE" sz="2800" dirty="0" smtClean="0">
                <a:solidFill>
                  <a:schemeClr val="tx1">
                    <a:lumMod val="95000"/>
                  </a:schemeClr>
                </a:solidFill>
              </a:rPr>
              <a:t> </a:t>
            </a:r>
            <a:r>
              <a:rPr lang="fr-BE" sz="2800" i="1" dirty="0" err="1" smtClean="0">
                <a:solidFill>
                  <a:schemeClr val="tx1">
                    <a:lumMod val="95000"/>
                  </a:schemeClr>
                </a:solidFill>
              </a:rPr>
              <a:t>static</a:t>
            </a:r>
            <a:r>
              <a:rPr lang="fr-BE" sz="2800" i="1" dirty="0" smtClean="0">
                <a:solidFill>
                  <a:schemeClr val="tx1">
                    <a:lumMod val="95000"/>
                  </a:schemeClr>
                </a:solidFill>
              </a:rPr>
              <a:t> </a:t>
            </a:r>
            <a:r>
              <a:rPr lang="fr-BE" sz="2800" dirty="0" smtClean="0">
                <a:solidFill>
                  <a:schemeClr val="tx1">
                    <a:lumMod val="95000"/>
                  </a:schemeClr>
                </a:solidFill>
              </a:rPr>
              <a:t>!</a:t>
            </a:r>
          </a:p>
          <a:p>
            <a:pPr marL="832104" lvl="1" indent="-342900">
              <a:spcBef>
                <a:spcPts val="700"/>
              </a:spcBef>
              <a:buSzPct val="95000"/>
              <a:buFont typeface="Wingdings" pitchFamily="2" charset="2"/>
              <a:buChar char="§"/>
            </a:pPr>
            <a:r>
              <a:rPr kumimoji="0" lang="fr-BE" sz="2800" b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The « MAC » </a:t>
            </a:r>
            <a:r>
              <a:rPr kumimoji="0" lang="fr-BE" sz="2800" b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2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list</a:t>
            </a:r>
            <a:r>
              <a:rPr kumimoji="0" lang="fr-BE" sz="2800" b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fr-BE" sz="1100" b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(the </a:t>
            </a:r>
            <a:r>
              <a:rPr kumimoji="0" lang="fr-BE" sz="1100" b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2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address</a:t>
            </a:r>
            <a:r>
              <a:rPr kumimoji="0" lang="fr-BE" sz="1100" b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not the man, </a:t>
            </a:r>
            <a:r>
              <a:rPr kumimoji="0" lang="fr-BE" sz="1100" b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2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you</a:t>
            </a:r>
            <a:r>
              <a:rPr kumimoji="0" lang="fr-BE" sz="1100" b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fr-BE" sz="1100" b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2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fools</a:t>
            </a:r>
            <a:r>
              <a:rPr kumimoji="0" lang="fr-BE" sz="1100" b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!)</a:t>
            </a:r>
          </a:p>
          <a:p>
            <a:pPr marL="832104" lvl="1" indent="-342900">
              <a:spcBef>
                <a:spcPts val="700"/>
              </a:spcBef>
              <a:buSzPct val="95000"/>
              <a:buFont typeface="Wingdings" pitchFamily="2" charset="2"/>
              <a:buChar char="§"/>
            </a:pPr>
            <a:r>
              <a:rPr lang="fr-BE" sz="2800" dirty="0" smtClean="0"/>
              <a:t>Last but not least…</a:t>
            </a:r>
          </a:p>
          <a:p>
            <a:pPr marL="374904" lvl="0" indent="-342900">
              <a:spcBef>
                <a:spcPts val="700"/>
              </a:spcBef>
              <a:buSzPct val="95000"/>
              <a:buFont typeface="Wingdings" pitchFamily="2" charset="2"/>
              <a:buChar char="q"/>
              <a:defRPr/>
            </a:pPr>
            <a:r>
              <a:rPr lang="fr-BE" sz="2800" dirty="0" smtClean="0">
                <a:solidFill>
                  <a:schemeClr val="tx1">
                    <a:lumMod val="50000"/>
                  </a:schemeClr>
                </a:solidFill>
              </a:rPr>
              <a:t>How to </a:t>
            </a:r>
            <a:r>
              <a:rPr lang="fr-BE" sz="2800" dirty="0" err="1" smtClean="0">
                <a:solidFill>
                  <a:schemeClr val="tx1">
                    <a:lumMod val="50000"/>
                  </a:schemeClr>
                </a:solidFill>
              </a:rPr>
              <a:t>be</a:t>
            </a:r>
            <a:r>
              <a:rPr lang="fr-BE" sz="2800" dirty="0" smtClean="0">
                <a:solidFill>
                  <a:schemeClr val="tx1">
                    <a:lumMod val="50000"/>
                  </a:schemeClr>
                </a:solidFill>
              </a:rPr>
              <a:t> </a:t>
            </a:r>
            <a:r>
              <a:rPr lang="fr-BE" sz="2800" dirty="0" err="1" smtClean="0">
                <a:solidFill>
                  <a:schemeClr val="tx1">
                    <a:lumMod val="50000"/>
                  </a:schemeClr>
                </a:solidFill>
              </a:rPr>
              <a:t>secured</a:t>
            </a:r>
            <a:r>
              <a:rPr lang="fr-BE" sz="2800" dirty="0" smtClean="0">
                <a:solidFill>
                  <a:schemeClr val="tx1">
                    <a:lumMod val="50000"/>
                  </a:schemeClr>
                </a:solidFill>
              </a:rPr>
              <a:t> on a LAN?</a:t>
            </a:r>
          </a:p>
          <a:p>
            <a:pPr marL="374904" lvl="0" indent="-342900">
              <a:spcBef>
                <a:spcPts val="700"/>
              </a:spcBef>
              <a:buSzPct val="95000"/>
              <a:buFont typeface="Wingdings" pitchFamily="2" charset="2"/>
              <a:buChar char="q"/>
              <a:defRPr/>
            </a:pPr>
            <a:r>
              <a:rPr lang="fr-BE" sz="2800" dirty="0" smtClean="0">
                <a:solidFill>
                  <a:schemeClr val="tx1">
                    <a:lumMod val="50000"/>
                  </a:schemeClr>
                </a:solidFill>
              </a:rPr>
              <a:t> Conclusion</a:t>
            </a:r>
          </a:p>
        </p:txBody>
      </p:sp>
      <p:cxnSp>
        <p:nvCxnSpPr>
          <p:cNvPr id="13" name="Connecteur droit 12"/>
          <p:cNvCxnSpPr/>
          <p:nvPr/>
        </p:nvCxnSpPr>
        <p:spPr>
          <a:xfrm>
            <a:off x="323528" y="620688"/>
            <a:ext cx="849694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ZoneTexte 13"/>
          <p:cNvSpPr txBox="1"/>
          <p:nvPr/>
        </p:nvSpPr>
        <p:spPr>
          <a:xfrm>
            <a:off x="1126393" y="188640"/>
            <a:ext cx="76634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r-BE" dirty="0" err="1" smtClean="0"/>
              <a:t>Securing</a:t>
            </a:r>
            <a:r>
              <a:rPr lang="fr-BE" dirty="0" smtClean="0"/>
              <a:t> </a:t>
            </a:r>
            <a:r>
              <a:rPr lang="fr-BE" dirty="0" err="1" smtClean="0"/>
              <a:t>your</a:t>
            </a:r>
            <a:r>
              <a:rPr lang="fr-BE" dirty="0" smtClean="0"/>
              <a:t> </a:t>
            </a:r>
            <a:r>
              <a:rPr lang="fr-BE" dirty="0" err="1" smtClean="0"/>
              <a:t>Wi-Fi</a:t>
            </a:r>
            <a:r>
              <a:rPr lang="fr-BE" dirty="0" smtClean="0"/>
              <a:t> installation     |     How to </a:t>
            </a:r>
            <a:r>
              <a:rPr lang="fr-BE" dirty="0" err="1" smtClean="0"/>
              <a:t>secure</a:t>
            </a:r>
            <a:r>
              <a:rPr lang="fr-BE" dirty="0" smtClean="0"/>
              <a:t> </a:t>
            </a:r>
            <a:r>
              <a:rPr lang="fr-BE" dirty="0" err="1" smtClean="0"/>
              <a:t>your</a:t>
            </a:r>
            <a:r>
              <a:rPr lang="fr-BE" dirty="0" smtClean="0"/>
              <a:t> home network? - 2010</a:t>
            </a:r>
            <a:endParaRPr lang="fr-BE" dirty="0"/>
          </a:p>
        </p:txBody>
      </p:sp>
      <p:sp>
        <p:nvSpPr>
          <p:cNvPr id="16" name="Arc 15"/>
          <p:cNvSpPr/>
          <p:nvPr/>
        </p:nvSpPr>
        <p:spPr>
          <a:xfrm rot="12086623">
            <a:off x="590581" y="-186424"/>
            <a:ext cx="864096" cy="836712"/>
          </a:xfrm>
          <a:prstGeom prst="arc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18" name="Arc 17"/>
          <p:cNvSpPr/>
          <p:nvPr/>
        </p:nvSpPr>
        <p:spPr>
          <a:xfrm rot="2909889">
            <a:off x="93876" y="-21798"/>
            <a:ext cx="504056" cy="1152128"/>
          </a:xfrm>
          <a:prstGeom prst="arc">
            <a:avLst>
              <a:gd name="adj1" fmla="val 16578372"/>
              <a:gd name="adj2" fmla="val 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19" name="Arc 18"/>
          <p:cNvSpPr/>
          <p:nvPr/>
        </p:nvSpPr>
        <p:spPr>
          <a:xfrm rot="12086623">
            <a:off x="662590" y="-128992"/>
            <a:ext cx="864096" cy="836712"/>
          </a:xfrm>
          <a:prstGeom prst="arc">
            <a:avLst>
              <a:gd name="adj1" fmla="val 17032886"/>
              <a:gd name="adj2" fmla="val 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23528" y="662853"/>
            <a:ext cx="9716616" cy="965947"/>
          </a:xfrm>
        </p:spPr>
        <p:txBody>
          <a:bodyPr/>
          <a:lstStyle/>
          <a:p>
            <a:r>
              <a:rPr lang="fr-BE" dirty="0" smtClean="0"/>
              <a:t>5. The « mac » </a:t>
            </a:r>
            <a:r>
              <a:rPr lang="fr-BE" dirty="0" err="1" smtClean="0"/>
              <a:t>list</a:t>
            </a:r>
            <a:r>
              <a:rPr lang="fr-BE" dirty="0" smtClean="0"/>
              <a:t> </a:t>
            </a:r>
            <a:r>
              <a:rPr lang="fr-BE" sz="1100" b="0" cap="none" spc="0" dirty="0" smtClean="0">
                <a:ln>
                  <a:noFill/>
                </a:ln>
                <a:effectLst/>
              </a:rPr>
              <a:t>(the </a:t>
            </a:r>
            <a:r>
              <a:rPr lang="fr-BE" sz="1100" b="0" cap="none" spc="0" dirty="0" err="1" smtClean="0">
                <a:ln>
                  <a:noFill/>
                </a:ln>
                <a:effectLst/>
              </a:rPr>
              <a:t>address</a:t>
            </a:r>
            <a:r>
              <a:rPr lang="fr-BE" sz="1100" b="0" cap="none" spc="0" dirty="0" smtClean="0">
                <a:ln>
                  <a:noFill/>
                </a:ln>
                <a:effectLst/>
              </a:rPr>
              <a:t> not the man, </a:t>
            </a:r>
            <a:r>
              <a:rPr lang="fr-BE" sz="1100" b="0" cap="none" spc="0" dirty="0" err="1" smtClean="0">
                <a:ln>
                  <a:noFill/>
                </a:ln>
                <a:effectLst/>
              </a:rPr>
              <a:t>you</a:t>
            </a:r>
            <a:r>
              <a:rPr lang="fr-BE" sz="1100" b="0" cap="none" spc="0" dirty="0" smtClean="0">
                <a:ln>
                  <a:noFill/>
                </a:ln>
                <a:effectLst/>
              </a:rPr>
              <a:t> </a:t>
            </a:r>
            <a:r>
              <a:rPr lang="fr-BE" sz="1100" b="0" cap="none" spc="0" dirty="0" err="1" smtClean="0">
                <a:ln>
                  <a:noFill/>
                </a:ln>
                <a:effectLst/>
              </a:rPr>
              <a:t>fools</a:t>
            </a:r>
            <a:r>
              <a:rPr lang="fr-BE" sz="1100" b="0" cap="none" spc="0" dirty="0" smtClean="0">
                <a:ln>
                  <a:noFill/>
                </a:ln>
                <a:effectLst/>
              </a:rPr>
              <a:t> !)</a:t>
            </a:r>
            <a:endParaRPr lang="fr-BE" sz="1100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83568" y="1988840"/>
            <a:ext cx="8280920" cy="4608512"/>
          </a:xfrm>
        </p:spPr>
        <p:txBody>
          <a:bodyPr>
            <a:noAutofit/>
          </a:bodyPr>
          <a:lstStyle/>
          <a:p>
            <a:pPr>
              <a:buFont typeface="Wingdings" pitchFamily="2" charset="2"/>
              <a:buChar char="q"/>
            </a:pPr>
            <a:r>
              <a:rPr lang="fr-BE" sz="2800" dirty="0" smtClean="0">
                <a:solidFill>
                  <a:schemeClr val="tx1"/>
                </a:solidFill>
                <a:sym typeface="Wingdings" pitchFamily="2" charset="2"/>
              </a:rPr>
              <a:t>MAC </a:t>
            </a:r>
            <a:r>
              <a:rPr lang="fr-BE" sz="2800" dirty="0" err="1" smtClean="0">
                <a:solidFill>
                  <a:schemeClr val="tx1"/>
                </a:solidFill>
                <a:sym typeface="Wingdings" pitchFamily="2" charset="2"/>
              </a:rPr>
              <a:t>address</a:t>
            </a:r>
            <a:r>
              <a:rPr lang="fr-BE" sz="2800" dirty="0" smtClean="0">
                <a:solidFill>
                  <a:schemeClr val="tx1"/>
                </a:solidFill>
                <a:sym typeface="Wingdings" pitchFamily="2" charset="2"/>
              </a:rPr>
              <a:t> for Media Access Control </a:t>
            </a:r>
            <a:r>
              <a:rPr lang="fr-BE" sz="2800" dirty="0" err="1" smtClean="0">
                <a:solidFill>
                  <a:schemeClr val="tx1"/>
                </a:solidFill>
                <a:sym typeface="Wingdings" pitchFamily="2" charset="2"/>
              </a:rPr>
              <a:t>address</a:t>
            </a:r>
            <a:endParaRPr lang="fr-BE" sz="2800" dirty="0" smtClean="0">
              <a:solidFill>
                <a:schemeClr val="tx1"/>
              </a:solidFill>
              <a:sym typeface="Wingdings" pitchFamily="2" charset="2"/>
            </a:endParaRPr>
          </a:p>
          <a:p>
            <a:pPr algn="r"/>
            <a:r>
              <a:rPr lang="fr-BE" sz="1200" dirty="0" smtClean="0">
                <a:solidFill>
                  <a:schemeClr val="tx1"/>
                </a:solidFill>
                <a:sym typeface="Wingdings" pitchFamily="2" charset="2"/>
              </a:rPr>
              <a:t>(</a:t>
            </a:r>
            <a:r>
              <a:rPr lang="fr-BE" sz="1200" dirty="0" err="1" smtClean="0">
                <a:solidFill>
                  <a:schemeClr val="tx1"/>
                </a:solidFill>
                <a:sym typeface="Wingdings" pitchFamily="2" charset="2"/>
              </a:rPr>
              <a:t>thus</a:t>
            </a:r>
            <a:r>
              <a:rPr lang="fr-BE" sz="1200" dirty="0" smtClean="0">
                <a:solidFill>
                  <a:schemeClr val="tx1"/>
                </a:solidFill>
                <a:sym typeface="Wingdings" pitchFamily="2" charset="2"/>
              </a:rPr>
              <a:t> </a:t>
            </a:r>
            <a:r>
              <a:rPr lang="fr-BE" sz="1200" dirty="0" err="1" smtClean="0">
                <a:solidFill>
                  <a:schemeClr val="tx1"/>
                </a:solidFill>
                <a:sym typeface="Wingdings" pitchFamily="2" charset="2"/>
              </a:rPr>
              <a:t>nothing</a:t>
            </a:r>
            <a:r>
              <a:rPr lang="fr-BE" sz="1200" dirty="0" smtClean="0">
                <a:solidFill>
                  <a:schemeClr val="tx1"/>
                </a:solidFill>
                <a:sym typeface="Wingdings" pitchFamily="2" charset="2"/>
              </a:rPr>
              <a:t> to do </a:t>
            </a:r>
            <a:r>
              <a:rPr lang="fr-BE" sz="1200" dirty="0" err="1" smtClean="0">
                <a:solidFill>
                  <a:schemeClr val="tx1"/>
                </a:solidFill>
                <a:sym typeface="Wingdings" pitchFamily="2" charset="2"/>
              </a:rPr>
              <a:t>with</a:t>
            </a:r>
            <a:r>
              <a:rPr lang="fr-BE" sz="1200" dirty="0" smtClean="0">
                <a:solidFill>
                  <a:schemeClr val="tx1"/>
                </a:solidFill>
                <a:sym typeface="Wingdings" pitchFamily="2" charset="2"/>
              </a:rPr>
              <a:t> the man or Apple !)</a:t>
            </a:r>
            <a:endParaRPr lang="fr-BE" sz="2800" dirty="0" smtClean="0">
              <a:solidFill>
                <a:schemeClr val="tx1"/>
              </a:solidFill>
              <a:sym typeface="Wingdings" pitchFamily="2" charset="2"/>
            </a:endParaRPr>
          </a:p>
          <a:p>
            <a:endParaRPr lang="fr-BE" sz="2800" dirty="0" smtClean="0"/>
          </a:p>
          <a:p>
            <a:pPr>
              <a:buFont typeface="Wingdings" pitchFamily="2" charset="2"/>
              <a:buChar char="q"/>
            </a:pPr>
            <a:r>
              <a:rPr lang="fr-BE" sz="2800" dirty="0" smtClean="0"/>
              <a:t>You have a </a:t>
            </a:r>
            <a:r>
              <a:rPr lang="fr-BE" sz="2800" dirty="0" err="1" smtClean="0"/>
              <a:t>recent</a:t>
            </a:r>
            <a:r>
              <a:rPr lang="fr-BE" sz="2800" dirty="0" smtClean="0"/>
              <a:t> </a:t>
            </a:r>
            <a:r>
              <a:rPr lang="fr-BE" sz="2800" dirty="0" err="1" smtClean="0"/>
              <a:t>hotspot</a:t>
            </a:r>
            <a:r>
              <a:rPr lang="fr-BE" sz="2800" dirty="0" smtClean="0"/>
              <a:t> </a:t>
            </a:r>
            <a:r>
              <a:rPr lang="fr-BE" sz="2800" dirty="0" err="1" smtClean="0"/>
              <a:t>device</a:t>
            </a:r>
            <a:r>
              <a:rPr lang="fr-BE" sz="2800" dirty="0" smtClean="0"/>
              <a:t>?</a:t>
            </a:r>
          </a:p>
          <a:p>
            <a:pPr lvl="1">
              <a:buClr>
                <a:schemeClr val="tx1"/>
              </a:buClr>
              <a:buFont typeface="Courier New" pitchFamily="49" charset="0"/>
              <a:buChar char="o"/>
            </a:pPr>
            <a:r>
              <a:rPr lang="fr-BE" sz="2600" dirty="0" err="1" smtClean="0">
                <a:solidFill>
                  <a:schemeClr val="tx1"/>
                </a:solidFill>
                <a:sym typeface="Wingdings" pitchFamily="2" charset="2"/>
              </a:rPr>
              <a:t>Draw</a:t>
            </a:r>
            <a:r>
              <a:rPr lang="fr-BE" sz="2600" dirty="0" smtClean="0">
                <a:solidFill>
                  <a:schemeClr val="tx1"/>
                </a:solidFill>
                <a:sym typeface="Wingdings" pitchFamily="2" charset="2"/>
              </a:rPr>
              <a:t> up the </a:t>
            </a:r>
            <a:r>
              <a:rPr lang="fr-BE" sz="2600" dirty="0" err="1" smtClean="0">
                <a:solidFill>
                  <a:schemeClr val="tx1"/>
                </a:solidFill>
                <a:sym typeface="Wingdings" pitchFamily="2" charset="2"/>
              </a:rPr>
              <a:t>list</a:t>
            </a:r>
            <a:r>
              <a:rPr lang="fr-BE" sz="2600" dirty="0" smtClean="0">
                <a:solidFill>
                  <a:schemeClr val="tx1"/>
                </a:solidFill>
                <a:sym typeface="Wingdings" pitchFamily="2" charset="2"/>
              </a:rPr>
              <a:t> of </a:t>
            </a:r>
            <a:r>
              <a:rPr lang="fr-BE" sz="2600" dirty="0" err="1" smtClean="0">
                <a:solidFill>
                  <a:schemeClr val="tx1"/>
                </a:solidFill>
                <a:sym typeface="Wingdings" pitchFamily="2" charset="2"/>
              </a:rPr>
              <a:t>your</a:t>
            </a:r>
            <a:r>
              <a:rPr lang="fr-BE" sz="2600" dirty="0" smtClean="0">
                <a:solidFill>
                  <a:schemeClr val="tx1"/>
                </a:solidFill>
                <a:sym typeface="Wingdings" pitchFamily="2" charset="2"/>
              </a:rPr>
              <a:t> MAC </a:t>
            </a:r>
            <a:r>
              <a:rPr lang="fr-BE" sz="2600" dirty="0" err="1" smtClean="0">
                <a:solidFill>
                  <a:schemeClr val="tx1"/>
                </a:solidFill>
                <a:sym typeface="Wingdings" pitchFamily="2" charset="2"/>
              </a:rPr>
              <a:t>addresses</a:t>
            </a:r>
            <a:endParaRPr lang="fr-BE" sz="2600" dirty="0" smtClean="0">
              <a:solidFill>
                <a:schemeClr val="tx1"/>
              </a:solidFill>
              <a:sym typeface="Wingdings" pitchFamily="2" charset="2"/>
            </a:endParaRPr>
          </a:p>
          <a:p>
            <a:pPr lvl="1">
              <a:buClr>
                <a:schemeClr val="tx1"/>
              </a:buClr>
              <a:buFont typeface="Courier New" pitchFamily="49" charset="0"/>
              <a:buChar char="o"/>
            </a:pPr>
            <a:r>
              <a:rPr lang="fr-BE" sz="2600" dirty="0" err="1" smtClean="0">
                <a:solidFill>
                  <a:schemeClr val="tx1"/>
                </a:solidFill>
                <a:sym typeface="Wingdings" pitchFamily="2" charset="2"/>
              </a:rPr>
              <a:t>Allow</a:t>
            </a:r>
            <a:r>
              <a:rPr lang="fr-BE" sz="2600" dirty="0" smtClean="0">
                <a:solidFill>
                  <a:schemeClr val="tx1"/>
                </a:solidFill>
                <a:sym typeface="Wingdings" pitchFamily="2" charset="2"/>
              </a:rPr>
              <a:t> </a:t>
            </a:r>
            <a:r>
              <a:rPr lang="fr-BE" sz="2600" dirty="0" err="1" smtClean="0">
                <a:solidFill>
                  <a:schemeClr val="tx1"/>
                </a:solidFill>
                <a:sym typeface="Wingdings" pitchFamily="2" charset="2"/>
              </a:rPr>
              <a:t>them</a:t>
            </a:r>
            <a:r>
              <a:rPr lang="fr-BE" sz="2600" dirty="0" smtClean="0">
                <a:solidFill>
                  <a:schemeClr val="tx1"/>
                </a:solidFill>
                <a:sym typeface="Wingdings" pitchFamily="2" charset="2"/>
              </a:rPr>
              <a:t> and </a:t>
            </a:r>
            <a:r>
              <a:rPr lang="fr-BE" sz="2600" dirty="0" err="1" smtClean="0">
                <a:solidFill>
                  <a:schemeClr val="tx1"/>
                </a:solidFill>
                <a:sym typeface="Wingdings" pitchFamily="2" charset="2"/>
              </a:rPr>
              <a:t>only</a:t>
            </a:r>
            <a:r>
              <a:rPr lang="fr-BE" sz="2600" dirty="0" smtClean="0">
                <a:solidFill>
                  <a:schemeClr val="tx1"/>
                </a:solidFill>
                <a:sym typeface="Wingdings" pitchFamily="2" charset="2"/>
              </a:rPr>
              <a:t> </a:t>
            </a:r>
            <a:r>
              <a:rPr lang="fr-BE" sz="2600" dirty="0" err="1" smtClean="0">
                <a:solidFill>
                  <a:schemeClr val="tx1"/>
                </a:solidFill>
                <a:sym typeface="Wingdings" pitchFamily="2" charset="2"/>
              </a:rPr>
              <a:t>them</a:t>
            </a:r>
            <a:r>
              <a:rPr lang="fr-BE" sz="2600" dirty="0" smtClean="0">
                <a:solidFill>
                  <a:schemeClr val="tx1"/>
                </a:solidFill>
                <a:sym typeface="Wingdings" pitchFamily="2" charset="2"/>
              </a:rPr>
              <a:t> to </a:t>
            </a:r>
            <a:r>
              <a:rPr lang="fr-BE" sz="2600" dirty="0" err="1" smtClean="0">
                <a:solidFill>
                  <a:schemeClr val="tx1"/>
                </a:solidFill>
                <a:sym typeface="Wingdings" pitchFamily="2" charset="2"/>
              </a:rPr>
              <a:t>be</a:t>
            </a:r>
            <a:r>
              <a:rPr lang="fr-BE" sz="2600" dirty="0" smtClean="0">
                <a:solidFill>
                  <a:schemeClr val="tx1"/>
                </a:solidFill>
                <a:sym typeface="Wingdings" pitchFamily="2" charset="2"/>
              </a:rPr>
              <a:t> </a:t>
            </a:r>
            <a:r>
              <a:rPr lang="fr-BE" sz="2600" dirty="0" err="1" smtClean="0">
                <a:solidFill>
                  <a:schemeClr val="tx1"/>
                </a:solidFill>
                <a:sym typeface="Wingdings" pitchFamily="2" charset="2"/>
              </a:rPr>
              <a:t>associated</a:t>
            </a:r>
            <a:r>
              <a:rPr lang="fr-BE" sz="2600" dirty="0" smtClean="0">
                <a:solidFill>
                  <a:schemeClr val="tx1"/>
                </a:solidFill>
                <a:sym typeface="Wingdings" pitchFamily="2" charset="2"/>
              </a:rPr>
              <a:t> to </a:t>
            </a:r>
            <a:r>
              <a:rPr lang="fr-BE" sz="2600" dirty="0" err="1" smtClean="0">
                <a:solidFill>
                  <a:schemeClr val="tx1"/>
                </a:solidFill>
                <a:sym typeface="Wingdings" pitchFamily="2" charset="2"/>
              </a:rPr>
              <a:t>your</a:t>
            </a:r>
            <a:r>
              <a:rPr lang="fr-BE" sz="2600" dirty="0" smtClean="0">
                <a:solidFill>
                  <a:schemeClr val="tx1"/>
                </a:solidFill>
                <a:sym typeface="Wingdings" pitchFamily="2" charset="2"/>
              </a:rPr>
              <a:t> </a:t>
            </a:r>
            <a:r>
              <a:rPr lang="fr-BE" sz="2600" dirty="0" err="1" smtClean="0">
                <a:solidFill>
                  <a:schemeClr val="tx1"/>
                </a:solidFill>
                <a:sym typeface="Wingdings" pitchFamily="2" charset="2"/>
              </a:rPr>
              <a:t>device</a:t>
            </a:r>
            <a:endParaRPr lang="fr-BE" sz="2600" dirty="0">
              <a:solidFill>
                <a:schemeClr val="tx1"/>
              </a:solidFill>
            </a:endParaRPr>
          </a:p>
        </p:txBody>
      </p:sp>
      <p:cxnSp>
        <p:nvCxnSpPr>
          <p:cNvPr id="9" name="Connecteur droit 8"/>
          <p:cNvCxnSpPr/>
          <p:nvPr/>
        </p:nvCxnSpPr>
        <p:spPr>
          <a:xfrm>
            <a:off x="323528" y="620688"/>
            <a:ext cx="849694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Arc 10"/>
          <p:cNvSpPr/>
          <p:nvPr/>
        </p:nvSpPr>
        <p:spPr>
          <a:xfrm rot="12086623">
            <a:off x="590581" y="-186424"/>
            <a:ext cx="864096" cy="836712"/>
          </a:xfrm>
          <a:prstGeom prst="arc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12" name="Arc 11"/>
          <p:cNvSpPr/>
          <p:nvPr/>
        </p:nvSpPr>
        <p:spPr>
          <a:xfrm rot="2909889">
            <a:off x="93876" y="-21798"/>
            <a:ext cx="504056" cy="1152128"/>
          </a:xfrm>
          <a:prstGeom prst="arc">
            <a:avLst>
              <a:gd name="adj1" fmla="val 16578372"/>
              <a:gd name="adj2" fmla="val 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13" name="Arc 12"/>
          <p:cNvSpPr/>
          <p:nvPr/>
        </p:nvSpPr>
        <p:spPr>
          <a:xfrm rot="12086623">
            <a:off x="662590" y="-128992"/>
            <a:ext cx="864096" cy="836712"/>
          </a:xfrm>
          <a:prstGeom prst="arc">
            <a:avLst>
              <a:gd name="adj1" fmla="val 17032886"/>
              <a:gd name="adj2" fmla="val 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15" name="ZoneTexte 14"/>
          <p:cNvSpPr txBox="1"/>
          <p:nvPr/>
        </p:nvSpPr>
        <p:spPr>
          <a:xfrm>
            <a:off x="971600" y="188640"/>
            <a:ext cx="78182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BE" dirty="0" err="1" smtClean="0"/>
              <a:t>Securing</a:t>
            </a:r>
            <a:r>
              <a:rPr lang="fr-BE" dirty="0" smtClean="0"/>
              <a:t> </a:t>
            </a:r>
            <a:r>
              <a:rPr lang="fr-BE" dirty="0" err="1" smtClean="0"/>
              <a:t>your</a:t>
            </a:r>
            <a:r>
              <a:rPr lang="fr-BE" dirty="0" smtClean="0"/>
              <a:t> </a:t>
            </a:r>
            <a:r>
              <a:rPr lang="fr-BE" dirty="0" err="1" smtClean="0"/>
              <a:t>Wi-Fi</a:t>
            </a:r>
            <a:r>
              <a:rPr lang="fr-BE" dirty="0" smtClean="0"/>
              <a:t> installation     |     How to </a:t>
            </a:r>
            <a:r>
              <a:rPr lang="fr-BE" dirty="0" err="1" smtClean="0"/>
              <a:t>secure</a:t>
            </a:r>
            <a:r>
              <a:rPr lang="fr-BE" dirty="0" smtClean="0"/>
              <a:t> </a:t>
            </a:r>
            <a:r>
              <a:rPr lang="fr-BE" dirty="0" err="1" smtClean="0"/>
              <a:t>your</a:t>
            </a:r>
            <a:r>
              <a:rPr lang="fr-BE" dirty="0" smtClean="0"/>
              <a:t> home network? - 2010</a:t>
            </a:r>
            <a:endParaRPr lang="fr-BE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du texte 2"/>
          <p:cNvSpPr txBox="1">
            <a:spLocks/>
          </p:cNvSpPr>
          <p:nvPr/>
        </p:nvSpPr>
        <p:spPr>
          <a:xfrm>
            <a:off x="683568" y="836712"/>
            <a:ext cx="7704856" cy="5904656"/>
          </a:xfrm>
          <a:prstGeom prst="rect">
            <a:avLst/>
          </a:prstGeom>
        </p:spPr>
        <p:txBody>
          <a:bodyPr vert="horz" anchor="t">
            <a:noAutofit/>
          </a:bodyPr>
          <a:lstStyle/>
          <a:p>
            <a:pPr marL="374904" marR="0" lvl="0" indent="-342900" algn="l" defTabSz="914400" rtl="0" eaLnBrk="1" fontAlgn="auto" latinLnBrk="0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95000"/>
              <a:buFont typeface="Wingdings" pitchFamily="2" charset="2"/>
              <a:buChar char="q"/>
              <a:tabLst/>
              <a:defRPr/>
            </a:pPr>
            <a:r>
              <a:rPr lang="fr-BE" sz="2800" noProof="0" dirty="0" smtClean="0">
                <a:solidFill>
                  <a:srgbClr val="777777"/>
                </a:solidFill>
              </a:rPr>
              <a:t>Introduction</a:t>
            </a:r>
            <a:endParaRPr kumimoji="0" lang="fr-BE" sz="2800" b="0" i="0" u="none" strike="noStrike" kern="1200" cap="none" spc="0" normalizeH="0" baseline="0" noProof="0" dirty="0" smtClean="0">
              <a:ln>
                <a:noFill/>
              </a:ln>
              <a:solidFill>
                <a:srgbClr val="777777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74904" marR="0" lvl="0" indent="-342900" algn="l" defTabSz="914400" rtl="0" eaLnBrk="1" fontAlgn="auto" latinLnBrk="0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95000"/>
              <a:buFont typeface="Wingdings" pitchFamily="2" charset="2"/>
              <a:buChar char="q"/>
              <a:tabLst/>
              <a:defRPr/>
            </a:pPr>
            <a:r>
              <a:rPr kumimoji="0" lang="fr-BE" sz="2800" b="0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Securing</a:t>
            </a:r>
            <a:r>
              <a:rPr kumimoji="0" lang="fr-BE" sz="28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fr-BE" sz="2800" b="0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your</a:t>
            </a:r>
            <a:r>
              <a:rPr kumimoji="0" lang="fr-BE" sz="28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fr-BE" sz="2800" b="0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Wi-Fi</a:t>
            </a:r>
            <a:r>
              <a:rPr kumimoji="0" lang="fr-BE" sz="28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installation</a:t>
            </a:r>
          </a:p>
          <a:p>
            <a:pPr marL="832104" lvl="1" indent="-342900">
              <a:spcBef>
                <a:spcPts val="700"/>
              </a:spcBef>
              <a:buSzPct val="95000"/>
              <a:buFont typeface="Wingdings" pitchFamily="2" charset="2"/>
              <a:buChar char="§"/>
            </a:pPr>
            <a:r>
              <a:rPr lang="fr-BE" sz="2800" dirty="0" smtClean="0">
                <a:solidFill>
                  <a:srgbClr val="FFFFFF"/>
                </a:solidFill>
              </a:rPr>
              <a:t>A </a:t>
            </a:r>
            <a:r>
              <a:rPr lang="fr-BE" sz="2800" dirty="0" err="1" smtClean="0">
                <a:solidFill>
                  <a:srgbClr val="FFFFFF"/>
                </a:solidFill>
              </a:rPr>
              <a:t>problem</a:t>
            </a:r>
            <a:r>
              <a:rPr lang="fr-BE" sz="2800" dirty="0" smtClean="0">
                <a:solidFill>
                  <a:srgbClr val="FFFFFF"/>
                </a:solidFill>
              </a:rPr>
              <a:t> of position and </a:t>
            </a:r>
            <a:r>
              <a:rPr lang="fr-BE" sz="2800" dirty="0" err="1" smtClean="0">
                <a:solidFill>
                  <a:srgbClr val="FFFFFF"/>
                </a:solidFill>
              </a:rPr>
              <a:t>waves</a:t>
            </a:r>
            <a:endParaRPr lang="fr-BE" sz="2800" dirty="0" smtClean="0">
              <a:solidFill>
                <a:srgbClr val="FFFFFF"/>
              </a:solidFill>
            </a:endParaRPr>
          </a:p>
          <a:p>
            <a:pPr marL="832104" lvl="1" indent="-342900">
              <a:spcBef>
                <a:spcPts val="700"/>
              </a:spcBef>
              <a:buSzPct val="95000"/>
              <a:buFont typeface="Wingdings" pitchFamily="2" charset="2"/>
              <a:buChar char="§"/>
            </a:pPr>
            <a:r>
              <a:rPr kumimoji="0" lang="fr-BE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The WEP </a:t>
            </a:r>
            <a:r>
              <a:rPr kumimoji="0" lang="fr-BE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encryption</a:t>
            </a:r>
            <a:endParaRPr kumimoji="0" lang="fr-BE" sz="2800" b="0" i="0" u="none" strike="noStrike" kern="120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832104" lvl="1" indent="-342900">
              <a:spcBef>
                <a:spcPts val="700"/>
              </a:spcBef>
              <a:buSzPct val="95000"/>
              <a:buFont typeface="Wingdings" pitchFamily="2" charset="2"/>
              <a:buChar char="§"/>
            </a:pPr>
            <a:r>
              <a:rPr kumimoji="0" lang="fr-BE" sz="28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SSID &amp; default </a:t>
            </a:r>
            <a:r>
              <a:rPr kumimoji="0" lang="fr-BE" sz="2800" b="0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passwords</a:t>
            </a:r>
            <a:endParaRPr kumimoji="0" lang="fr-BE" sz="28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832104" lvl="1" indent="-342900">
              <a:spcBef>
                <a:spcPts val="700"/>
              </a:spcBef>
              <a:buSzPct val="95000"/>
              <a:buFont typeface="Wingdings" pitchFamily="2" charset="2"/>
              <a:buChar char="§"/>
            </a:pPr>
            <a:r>
              <a:rPr lang="fr-BE" sz="2800" dirty="0" smtClean="0">
                <a:solidFill>
                  <a:schemeClr val="tx1">
                    <a:lumMod val="95000"/>
                  </a:schemeClr>
                </a:solidFill>
              </a:rPr>
              <a:t>Be </a:t>
            </a:r>
            <a:r>
              <a:rPr lang="fr-BE" sz="2800" strike="sngStrike" dirty="0" err="1" smtClean="0">
                <a:solidFill>
                  <a:schemeClr val="tx1">
                    <a:lumMod val="95000"/>
                  </a:schemeClr>
                </a:solidFill>
              </a:rPr>
              <a:t>dynamic</a:t>
            </a:r>
            <a:r>
              <a:rPr lang="fr-BE" sz="2800" dirty="0" smtClean="0">
                <a:solidFill>
                  <a:schemeClr val="tx1">
                    <a:lumMod val="95000"/>
                  </a:schemeClr>
                </a:solidFill>
              </a:rPr>
              <a:t> </a:t>
            </a:r>
            <a:r>
              <a:rPr lang="fr-BE" sz="2800" i="1" dirty="0" err="1" smtClean="0">
                <a:solidFill>
                  <a:schemeClr val="tx1">
                    <a:lumMod val="95000"/>
                  </a:schemeClr>
                </a:solidFill>
              </a:rPr>
              <a:t>static</a:t>
            </a:r>
            <a:r>
              <a:rPr lang="fr-BE" sz="2800" i="1" dirty="0" smtClean="0">
                <a:solidFill>
                  <a:schemeClr val="tx1">
                    <a:lumMod val="95000"/>
                  </a:schemeClr>
                </a:solidFill>
              </a:rPr>
              <a:t> </a:t>
            </a:r>
            <a:r>
              <a:rPr lang="fr-BE" sz="2800" dirty="0" smtClean="0">
                <a:solidFill>
                  <a:schemeClr val="tx1">
                    <a:lumMod val="95000"/>
                  </a:schemeClr>
                </a:solidFill>
              </a:rPr>
              <a:t>!</a:t>
            </a:r>
          </a:p>
          <a:p>
            <a:pPr marL="832104" lvl="1" indent="-342900">
              <a:spcBef>
                <a:spcPts val="700"/>
              </a:spcBef>
              <a:buSzPct val="95000"/>
              <a:buFont typeface="Wingdings" pitchFamily="2" charset="2"/>
              <a:buChar char="§"/>
            </a:pPr>
            <a:r>
              <a:rPr kumimoji="0" lang="fr-BE" sz="2800" b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The « MAC » </a:t>
            </a:r>
            <a:r>
              <a:rPr kumimoji="0" lang="fr-BE" sz="2800" b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list</a:t>
            </a:r>
            <a:r>
              <a:rPr kumimoji="0" lang="fr-BE" sz="2800" b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fr-BE" sz="1100" b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(the </a:t>
            </a:r>
            <a:r>
              <a:rPr kumimoji="0" lang="fr-BE" sz="1100" b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address</a:t>
            </a:r>
            <a:r>
              <a:rPr kumimoji="0" lang="fr-BE" sz="1100" b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not the man, </a:t>
            </a:r>
            <a:r>
              <a:rPr kumimoji="0" lang="fr-BE" sz="1100" b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you</a:t>
            </a:r>
            <a:r>
              <a:rPr kumimoji="0" lang="fr-BE" sz="1100" b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fr-BE" sz="1100" b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fools</a:t>
            </a:r>
            <a:r>
              <a:rPr kumimoji="0" lang="fr-BE" sz="1100" b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!)</a:t>
            </a:r>
          </a:p>
          <a:p>
            <a:pPr marL="832104" lvl="1" indent="-342900">
              <a:spcBef>
                <a:spcPts val="700"/>
              </a:spcBef>
              <a:buSzPct val="95000"/>
              <a:buFont typeface="Wingdings" pitchFamily="2" charset="2"/>
              <a:buChar char="§"/>
            </a:pPr>
            <a:r>
              <a:rPr lang="fr-BE" sz="2800" dirty="0" smtClean="0">
                <a:solidFill>
                  <a:schemeClr val="bg2">
                    <a:lumMod val="40000"/>
                    <a:lumOff val="60000"/>
                  </a:schemeClr>
                </a:solidFill>
              </a:rPr>
              <a:t>Last but not least…</a:t>
            </a:r>
          </a:p>
          <a:p>
            <a:pPr marL="374904" lvl="0" indent="-342900">
              <a:spcBef>
                <a:spcPts val="700"/>
              </a:spcBef>
              <a:buSzPct val="95000"/>
              <a:buFont typeface="Wingdings" pitchFamily="2" charset="2"/>
              <a:buChar char="q"/>
              <a:defRPr/>
            </a:pPr>
            <a:r>
              <a:rPr lang="fr-BE" sz="2800" dirty="0" smtClean="0">
                <a:solidFill>
                  <a:schemeClr val="tx1">
                    <a:lumMod val="50000"/>
                  </a:schemeClr>
                </a:solidFill>
              </a:rPr>
              <a:t>How to </a:t>
            </a:r>
            <a:r>
              <a:rPr lang="fr-BE" sz="2800" dirty="0" err="1" smtClean="0">
                <a:solidFill>
                  <a:schemeClr val="tx1">
                    <a:lumMod val="50000"/>
                  </a:schemeClr>
                </a:solidFill>
              </a:rPr>
              <a:t>be</a:t>
            </a:r>
            <a:r>
              <a:rPr lang="fr-BE" sz="2800" dirty="0" smtClean="0">
                <a:solidFill>
                  <a:schemeClr val="tx1">
                    <a:lumMod val="50000"/>
                  </a:schemeClr>
                </a:solidFill>
              </a:rPr>
              <a:t> </a:t>
            </a:r>
            <a:r>
              <a:rPr lang="fr-BE" sz="2800" dirty="0" err="1" smtClean="0">
                <a:solidFill>
                  <a:schemeClr val="tx1">
                    <a:lumMod val="50000"/>
                  </a:schemeClr>
                </a:solidFill>
              </a:rPr>
              <a:t>secured</a:t>
            </a:r>
            <a:r>
              <a:rPr lang="fr-BE" sz="2800" dirty="0" smtClean="0">
                <a:solidFill>
                  <a:schemeClr val="tx1">
                    <a:lumMod val="50000"/>
                  </a:schemeClr>
                </a:solidFill>
              </a:rPr>
              <a:t> on a LAN?</a:t>
            </a:r>
          </a:p>
          <a:p>
            <a:pPr marL="374904" lvl="0" indent="-342900">
              <a:spcBef>
                <a:spcPts val="700"/>
              </a:spcBef>
              <a:buSzPct val="95000"/>
              <a:buFont typeface="Wingdings" pitchFamily="2" charset="2"/>
              <a:buChar char="q"/>
              <a:defRPr/>
            </a:pPr>
            <a:r>
              <a:rPr lang="fr-BE" sz="2800" dirty="0" smtClean="0">
                <a:solidFill>
                  <a:schemeClr val="tx1">
                    <a:lumMod val="50000"/>
                  </a:schemeClr>
                </a:solidFill>
              </a:rPr>
              <a:t> Conclusion</a:t>
            </a:r>
          </a:p>
        </p:txBody>
      </p:sp>
      <p:cxnSp>
        <p:nvCxnSpPr>
          <p:cNvPr id="13" name="Connecteur droit 12"/>
          <p:cNvCxnSpPr/>
          <p:nvPr/>
        </p:nvCxnSpPr>
        <p:spPr>
          <a:xfrm>
            <a:off x="323528" y="620688"/>
            <a:ext cx="849694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ZoneTexte 13"/>
          <p:cNvSpPr txBox="1"/>
          <p:nvPr/>
        </p:nvSpPr>
        <p:spPr>
          <a:xfrm>
            <a:off x="1126393" y="188640"/>
            <a:ext cx="76634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r-BE" dirty="0" err="1" smtClean="0"/>
              <a:t>Securing</a:t>
            </a:r>
            <a:r>
              <a:rPr lang="fr-BE" dirty="0" smtClean="0"/>
              <a:t> </a:t>
            </a:r>
            <a:r>
              <a:rPr lang="fr-BE" dirty="0" err="1" smtClean="0"/>
              <a:t>your</a:t>
            </a:r>
            <a:r>
              <a:rPr lang="fr-BE" dirty="0" smtClean="0"/>
              <a:t> </a:t>
            </a:r>
            <a:r>
              <a:rPr lang="fr-BE" dirty="0" err="1" smtClean="0"/>
              <a:t>Wi-Fi</a:t>
            </a:r>
            <a:r>
              <a:rPr lang="fr-BE" dirty="0" smtClean="0"/>
              <a:t> installation     |     How to </a:t>
            </a:r>
            <a:r>
              <a:rPr lang="fr-BE" dirty="0" err="1" smtClean="0"/>
              <a:t>secure</a:t>
            </a:r>
            <a:r>
              <a:rPr lang="fr-BE" dirty="0" smtClean="0"/>
              <a:t> </a:t>
            </a:r>
            <a:r>
              <a:rPr lang="fr-BE" dirty="0" err="1" smtClean="0"/>
              <a:t>your</a:t>
            </a:r>
            <a:r>
              <a:rPr lang="fr-BE" dirty="0" smtClean="0"/>
              <a:t> home network? - 2010</a:t>
            </a:r>
            <a:endParaRPr lang="fr-BE" dirty="0"/>
          </a:p>
        </p:txBody>
      </p:sp>
      <p:sp>
        <p:nvSpPr>
          <p:cNvPr id="16" name="Arc 15"/>
          <p:cNvSpPr/>
          <p:nvPr/>
        </p:nvSpPr>
        <p:spPr>
          <a:xfrm rot="12086623">
            <a:off x="590581" y="-186424"/>
            <a:ext cx="864096" cy="836712"/>
          </a:xfrm>
          <a:prstGeom prst="arc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18" name="Arc 17"/>
          <p:cNvSpPr/>
          <p:nvPr/>
        </p:nvSpPr>
        <p:spPr>
          <a:xfrm rot="2909889">
            <a:off x="93876" y="-21798"/>
            <a:ext cx="504056" cy="1152128"/>
          </a:xfrm>
          <a:prstGeom prst="arc">
            <a:avLst>
              <a:gd name="adj1" fmla="val 16578372"/>
              <a:gd name="adj2" fmla="val 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19" name="Arc 18"/>
          <p:cNvSpPr/>
          <p:nvPr/>
        </p:nvSpPr>
        <p:spPr>
          <a:xfrm rot="12086623">
            <a:off x="662590" y="-128992"/>
            <a:ext cx="864096" cy="836712"/>
          </a:xfrm>
          <a:prstGeom prst="arc">
            <a:avLst>
              <a:gd name="adj1" fmla="val 17032886"/>
              <a:gd name="adj2" fmla="val 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23528" y="662853"/>
            <a:ext cx="9716616" cy="965947"/>
          </a:xfrm>
        </p:spPr>
        <p:txBody>
          <a:bodyPr/>
          <a:lstStyle/>
          <a:p>
            <a:r>
              <a:rPr lang="fr-BE" dirty="0" smtClean="0"/>
              <a:t>6. Last but not least…</a:t>
            </a:r>
            <a:endParaRPr lang="fr-BE" sz="1100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83568" y="1988840"/>
            <a:ext cx="8280920" cy="4608512"/>
          </a:xfrm>
        </p:spPr>
        <p:txBody>
          <a:bodyPr>
            <a:noAutofit/>
          </a:bodyPr>
          <a:lstStyle/>
          <a:p>
            <a:r>
              <a:rPr lang="fr-BE" sz="2800" dirty="0" smtClean="0">
                <a:solidFill>
                  <a:schemeClr val="tx1"/>
                </a:solidFill>
                <a:sym typeface="Wingdings" pitchFamily="2" charset="2"/>
              </a:rPr>
              <a:t>…</a:t>
            </a:r>
          </a:p>
          <a:p>
            <a:r>
              <a:rPr lang="fr-BE" sz="2800" dirty="0" smtClean="0">
                <a:solidFill>
                  <a:schemeClr val="tx1"/>
                </a:solidFill>
                <a:sym typeface="Wingdings" pitchFamily="2" charset="2"/>
              </a:rPr>
              <a:t>…</a:t>
            </a:r>
            <a:endParaRPr lang="fr-BE" sz="2600" dirty="0">
              <a:solidFill>
                <a:schemeClr val="tx1"/>
              </a:solidFill>
              <a:sym typeface="Wingdings" pitchFamily="2" charset="2"/>
            </a:endParaRPr>
          </a:p>
          <a:p>
            <a:r>
              <a:rPr lang="fr-BE" sz="2600" dirty="0" smtClean="0">
                <a:solidFill>
                  <a:schemeClr val="tx1"/>
                </a:solidFill>
                <a:sym typeface="Wingdings" pitchFamily="2" charset="2"/>
              </a:rPr>
              <a:t>…</a:t>
            </a:r>
          </a:p>
          <a:p>
            <a:r>
              <a:rPr lang="fr-BE" sz="2600" dirty="0" err="1" smtClean="0">
                <a:solidFill>
                  <a:schemeClr val="tx1"/>
                </a:solidFill>
                <a:sym typeface="Wingdings" pitchFamily="2" charset="2"/>
              </a:rPr>
              <a:t>Apply</a:t>
            </a:r>
            <a:r>
              <a:rPr lang="fr-BE" sz="2600" dirty="0" smtClean="0">
                <a:solidFill>
                  <a:schemeClr val="tx1"/>
                </a:solidFill>
                <a:sym typeface="Wingdings" pitchFamily="2" charset="2"/>
              </a:rPr>
              <a:t>.</a:t>
            </a:r>
            <a:endParaRPr lang="fr-BE" sz="2800" dirty="0" smtClean="0">
              <a:solidFill>
                <a:schemeClr val="tx1"/>
              </a:solidFill>
              <a:sym typeface="Wingdings" pitchFamily="2" charset="2"/>
            </a:endParaRPr>
          </a:p>
        </p:txBody>
      </p:sp>
      <p:cxnSp>
        <p:nvCxnSpPr>
          <p:cNvPr id="9" name="Connecteur droit 8"/>
          <p:cNvCxnSpPr/>
          <p:nvPr/>
        </p:nvCxnSpPr>
        <p:spPr>
          <a:xfrm>
            <a:off x="323528" y="620688"/>
            <a:ext cx="849694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Arc 10"/>
          <p:cNvSpPr/>
          <p:nvPr/>
        </p:nvSpPr>
        <p:spPr>
          <a:xfrm rot="12086623">
            <a:off x="590581" y="-186424"/>
            <a:ext cx="864096" cy="836712"/>
          </a:xfrm>
          <a:prstGeom prst="arc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12" name="Arc 11"/>
          <p:cNvSpPr/>
          <p:nvPr/>
        </p:nvSpPr>
        <p:spPr>
          <a:xfrm rot="2909889">
            <a:off x="93876" y="-21798"/>
            <a:ext cx="504056" cy="1152128"/>
          </a:xfrm>
          <a:prstGeom prst="arc">
            <a:avLst>
              <a:gd name="adj1" fmla="val 16578372"/>
              <a:gd name="adj2" fmla="val 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13" name="Arc 12"/>
          <p:cNvSpPr/>
          <p:nvPr/>
        </p:nvSpPr>
        <p:spPr>
          <a:xfrm rot="12086623">
            <a:off x="662590" y="-128992"/>
            <a:ext cx="864096" cy="836712"/>
          </a:xfrm>
          <a:prstGeom prst="arc">
            <a:avLst>
              <a:gd name="adj1" fmla="val 17032886"/>
              <a:gd name="adj2" fmla="val 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15" name="ZoneTexte 14"/>
          <p:cNvSpPr txBox="1"/>
          <p:nvPr/>
        </p:nvSpPr>
        <p:spPr>
          <a:xfrm>
            <a:off x="971600" y="188640"/>
            <a:ext cx="78182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BE" dirty="0" err="1" smtClean="0"/>
              <a:t>Securing</a:t>
            </a:r>
            <a:r>
              <a:rPr lang="fr-BE" dirty="0" smtClean="0"/>
              <a:t> </a:t>
            </a:r>
            <a:r>
              <a:rPr lang="fr-BE" dirty="0" err="1" smtClean="0"/>
              <a:t>your</a:t>
            </a:r>
            <a:r>
              <a:rPr lang="fr-BE" dirty="0" smtClean="0"/>
              <a:t> </a:t>
            </a:r>
            <a:r>
              <a:rPr lang="fr-BE" dirty="0" err="1" smtClean="0"/>
              <a:t>Wi-Fi</a:t>
            </a:r>
            <a:r>
              <a:rPr lang="fr-BE" dirty="0" smtClean="0"/>
              <a:t> installation     |     How to </a:t>
            </a:r>
            <a:r>
              <a:rPr lang="fr-BE" dirty="0" err="1" smtClean="0"/>
              <a:t>secure</a:t>
            </a:r>
            <a:r>
              <a:rPr lang="fr-BE" dirty="0" smtClean="0"/>
              <a:t> </a:t>
            </a:r>
            <a:r>
              <a:rPr lang="fr-BE" dirty="0" err="1" smtClean="0"/>
              <a:t>your</a:t>
            </a:r>
            <a:r>
              <a:rPr lang="fr-BE" dirty="0" smtClean="0"/>
              <a:t> home network? - 2010</a:t>
            </a:r>
            <a:endParaRPr lang="fr-BE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Connecteur droit 8"/>
          <p:cNvCxnSpPr/>
          <p:nvPr/>
        </p:nvCxnSpPr>
        <p:spPr>
          <a:xfrm>
            <a:off x="323528" y="620688"/>
            <a:ext cx="849694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Arc 10"/>
          <p:cNvSpPr/>
          <p:nvPr/>
        </p:nvSpPr>
        <p:spPr>
          <a:xfrm rot="12086623">
            <a:off x="590581" y="-186424"/>
            <a:ext cx="864096" cy="836712"/>
          </a:xfrm>
          <a:prstGeom prst="arc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12" name="Arc 11"/>
          <p:cNvSpPr/>
          <p:nvPr/>
        </p:nvSpPr>
        <p:spPr>
          <a:xfrm rot="2909889">
            <a:off x="93876" y="-21798"/>
            <a:ext cx="504056" cy="1152128"/>
          </a:xfrm>
          <a:prstGeom prst="arc">
            <a:avLst>
              <a:gd name="adj1" fmla="val 16578372"/>
              <a:gd name="adj2" fmla="val 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13" name="Arc 12"/>
          <p:cNvSpPr/>
          <p:nvPr/>
        </p:nvSpPr>
        <p:spPr>
          <a:xfrm rot="12086623">
            <a:off x="662590" y="-128992"/>
            <a:ext cx="864096" cy="836712"/>
          </a:xfrm>
          <a:prstGeom prst="arc">
            <a:avLst>
              <a:gd name="adj1" fmla="val 17032886"/>
              <a:gd name="adj2" fmla="val 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15" name="ZoneTexte 14"/>
          <p:cNvSpPr txBox="1"/>
          <p:nvPr/>
        </p:nvSpPr>
        <p:spPr>
          <a:xfrm>
            <a:off x="971600" y="188640"/>
            <a:ext cx="78182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BE" dirty="0" err="1" smtClean="0"/>
              <a:t>Securing</a:t>
            </a:r>
            <a:r>
              <a:rPr lang="fr-BE" dirty="0" smtClean="0"/>
              <a:t> </a:t>
            </a:r>
            <a:r>
              <a:rPr lang="fr-BE" dirty="0" err="1" smtClean="0"/>
              <a:t>your</a:t>
            </a:r>
            <a:r>
              <a:rPr lang="fr-BE" dirty="0" smtClean="0"/>
              <a:t> </a:t>
            </a:r>
            <a:r>
              <a:rPr lang="fr-BE" dirty="0" err="1" smtClean="0"/>
              <a:t>Wi-Fi</a:t>
            </a:r>
            <a:r>
              <a:rPr lang="fr-BE" dirty="0" smtClean="0"/>
              <a:t> installation     |     How to </a:t>
            </a:r>
            <a:r>
              <a:rPr lang="fr-BE" dirty="0" err="1" smtClean="0"/>
              <a:t>secure</a:t>
            </a:r>
            <a:r>
              <a:rPr lang="fr-BE" dirty="0" smtClean="0"/>
              <a:t> </a:t>
            </a:r>
            <a:r>
              <a:rPr lang="fr-BE" dirty="0" err="1" smtClean="0"/>
              <a:t>your</a:t>
            </a:r>
            <a:r>
              <a:rPr lang="fr-BE" dirty="0" smtClean="0"/>
              <a:t> home network? - 2010</a:t>
            </a:r>
            <a:endParaRPr lang="fr-BE" dirty="0"/>
          </a:p>
        </p:txBody>
      </p:sp>
      <p:pic>
        <p:nvPicPr>
          <p:cNvPr id="1026" name="Picture 2" descr="http://socialmediaseo.net/wp-content/uploads/2010/07/facebook-like-button.jpg"/>
          <p:cNvPicPr>
            <a:picLocks noChangeAspect="1" noChangeArrowheads="1"/>
          </p:cNvPicPr>
          <p:nvPr/>
        </p:nvPicPr>
        <p:blipFill>
          <a:blip r:embed="rId2" cstate="print"/>
          <a:srcRect t="8431" r="35741" b="1637"/>
          <a:stretch>
            <a:fillRect/>
          </a:stretch>
        </p:blipFill>
        <p:spPr bwMode="auto">
          <a:xfrm>
            <a:off x="3347864" y="2276872"/>
            <a:ext cx="2448272" cy="230425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scene3d>
            <a:camera prst="perspectiveAbove"/>
            <a:lightRig rig="threePt" dir="t"/>
          </a:scene3d>
          <a:sp3d>
            <a:bevelT/>
          </a:sp3d>
        </p:spPr>
      </p:pic>
      <p:sp>
        <p:nvSpPr>
          <p:cNvPr id="16" name="Étoile à 16 branches 15"/>
          <p:cNvSpPr/>
          <p:nvPr/>
        </p:nvSpPr>
        <p:spPr>
          <a:xfrm rot="395335">
            <a:off x="6397529" y="934048"/>
            <a:ext cx="1800200" cy="1800200"/>
          </a:xfrm>
          <a:prstGeom prst="star16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 dirty="0">
              <a:solidFill>
                <a:schemeClr val="bg1"/>
              </a:solidFill>
            </a:endParaRPr>
          </a:p>
        </p:txBody>
      </p:sp>
      <p:sp>
        <p:nvSpPr>
          <p:cNvPr id="17" name="ZoneTexte 16"/>
          <p:cNvSpPr txBox="1"/>
          <p:nvPr/>
        </p:nvSpPr>
        <p:spPr>
          <a:xfrm rot="444157">
            <a:off x="6200707" y="1431440"/>
            <a:ext cx="21602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BE" b="1" dirty="0" err="1" smtClean="0">
                <a:solidFill>
                  <a:schemeClr val="bg1"/>
                </a:solidFill>
              </a:rPr>
              <a:t>Now</a:t>
            </a:r>
            <a:r>
              <a:rPr lang="fr-BE" b="1" dirty="0" smtClean="0">
                <a:solidFill>
                  <a:schemeClr val="bg1"/>
                </a:solidFill>
              </a:rPr>
              <a:t> </a:t>
            </a:r>
            <a:r>
              <a:rPr lang="fr-BE" b="1" dirty="0" err="1" smtClean="0">
                <a:solidFill>
                  <a:schemeClr val="bg1"/>
                </a:solidFill>
              </a:rPr>
              <a:t>you’re</a:t>
            </a:r>
            <a:endParaRPr lang="fr-BE" b="1" dirty="0" smtClean="0">
              <a:solidFill>
                <a:schemeClr val="bg1"/>
              </a:solidFill>
            </a:endParaRPr>
          </a:p>
          <a:p>
            <a:pPr algn="ctr"/>
            <a:r>
              <a:rPr lang="fr-BE" b="1" dirty="0" err="1" smtClean="0">
                <a:solidFill>
                  <a:schemeClr val="bg1"/>
                </a:solidFill>
              </a:rPr>
              <a:t>done</a:t>
            </a:r>
            <a:r>
              <a:rPr lang="fr-BE" b="1" dirty="0" smtClean="0">
                <a:solidFill>
                  <a:schemeClr val="bg1"/>
                </a:solidFill>
              </a:rPr>
              <a:t>!</a:t>
            </a:r>
          </a:p>
          <a:p>
            <a:pPr algn="ctr"/>
            <a:r>
              <a:rPr lang="fr-BE" sz="1200" b="1" dirty="0" smtClean="0">
                <a:solidFill>
                  <a:schemeClr val="bg1"/>
                </a:solidFill>
              </a:rPr>
              <a:t>Congratulations!</a:t>
            </a:r>
            <a:endParaRPr lang="fr-BE" b="1" dirty="0">
              <a:solidFill>
                <a:schemeClr val="bg1"/>
              </a:solidFill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3941860" y="4653136"/>
            <a:ext cx="126028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BE" sz="2000" dirty="0" smtClean="0">
                <a:latin typeface="Estrangelo Edessa" pitchFamily="66" charset="0"/>
                <a:cs typeface="Estrangelo Edessa" pitchFamily="66" charset="0"/>
                <a:sym typeface="Wingdings" pitchFamily="2" charset="2"/>
              </a:rPr>
              <a:t>You </a:t>
            </a:r>
            <a:r>
              <a:rPr lang="fr-BE" sz="2000" dirty="0" err="1" smtClean="0">
                <a:latin typeface="Estrangelo Edessa" pitchFamily="66" charset="0"/>
                <a:cs typeface="Estrangelo Edessa" pitchFamily="66" charset="0"/>
                <a:sym typeface="Wingdings" pitchFamily="2" charset="2"/>
              </a:rPr>
              <a:t>like</a:t>
            </a:r>
            <a:r>
              <a:rPr lang="fr-BE" sz="2000" dirty="0" smtClean="0">
                <a:latin typeface="Estrangelo Edessa" pitchFamily="66" charset="0"/>
                <a:cs typeface="Estrangelo Edessa" pitchFamily="66" charset="0"/>
                <a:sym typeface="Wingdings" pitchFamily="2" charset="2"/>
              </a:rPr>
              <a:t> </a:t>
            </a:r>
            <a:r>
              <a:rPr lang="fr-BE" sz="2000" dirty="0" err="1" smtClean="0">
                <a:latin typeface="Estrangelo Edessa" pitchFamily="66" charset="0"/>
                <a:cs typeface="Estrangelo Edessa" pitchFamily="66" charset="0"/>
                <a:sym typeface="Wingdings" pitchFamily="2" charset="2"/>
              </a:rPr>
              <a:t>it</a:t>
            </a:r>
            <a:r>
              <a:rPr lang="fr-BE" sz="2000" dirty="0" smtClean="0">
                <a:latin typeface="Estrangelo Edessa" pitchFamily="66" charset="0"/>
                <a:cs typeface="Estrangelo Edessa" pitchFamily="66" charset="0"/>
                <a:sym typeface="Wingdings" pitchFamily="2" charset="2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 decel="100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/>
      <p:bldP spid="1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du texte 2"/>
          <p:cNvSpPr txBox="1">
            <a:spLocks/>
          </p:cNvSpPr>
          <p:nvPr/>
        </p:nvSpPr>
        <p:spPr>
          <a:xfrm>
            <a:off x="683568" y="836712"/>
            <a:ext cx="7704856" cy="5904656"/>
          </a:xfrm>
          <a:prstGeom prst="rect">
            <a:avLst/>
          </a:prstGeom>
        </p:spPr>
        <p:txBody>
          <a:bodyPr vert="horz" anchor="t">
            <a:noAutofit/>
          </a:bodyPr>
          <a:lstStyle/>
          <a:p>
            <a:pPr marL="374904" marR="0" lvl="0" indent="-342900" algn="l" defTabSz="914400" rtl="0" eaLnBrk="1" fontAlgn="auto" latinLnBrk="0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95000"/>
              <a:buFont typeface="Wingdings" pitchFamily="2" charset="2"/>
              <a:buChar char="q"/>
              <a:tabLst/>
              <a:defRPr/>
            </a:pPr>
            <a:r>
              <a:rPr lang="fr-BE" sz="2800" noProof="0" dirty="0" smtClean="0">
                <a:solidFill>
                  <a:srgbClr val="777777"/>
                </a:solidFill>
              </a:rPr>
              <a:t>Introduction</a:t>
            </a:r>
            <a:endParaRPr kumimoji="0" lang="fr-BE" sz="2800" b="0" i="0" u="none" strike="noStrike" kern="1200" cap="none" spc="0" normalizeH="0" baseline="0" noProof="0" dirty="0" smtClean="0">
              <a:ln>
                <a:noFill/>
              </a:ln>
              <a:solidFill>
                <a:srgbClr val="777777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74904" marR="0" lvl="0" indent="-342900" algn="l" defTabSz="914400" rtl="0" eaLnBrk="1" fontAlgn="auto" latinLnBrk="0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95000"/>
              <a:buFont typeface="Wingdings" pitchFamily="2" charset="2"/>
              <a:buChar char="q"/>
              <a:tabLst/>
              <a:defRPr/>
            </a:pPr>
            <a:r>
              <a:rPr kumimoji="0" lang="fr-BE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Securing</a:t>
            </a:r>
            <a:r>
              <a:rPr kumimoji="0" lang="fr-BE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fr-BE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your</a:t>
            </a:r>
            <a:r>
              <a:rPr kumimoji="0" lang="fr-BE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fr-BE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Wi-Fi</a:t>
            </a:r>
            <a:r>
              <a:rPr kumimoji="0" lang="fr-BE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installation</a:t>
            </a:r>
          </a:p>
          <a:p>
            <a:pPr marL="374904" lvl="0" indent="-342900">
              <a:spcBef>
                <a:spcPts val="700"/>
              </a:spcBef>
              <a:buSzPct val="95000"/>
              <a:buFont typeface="Wingdings" pitchFamily="2" charset="2"/>
              <a:buChar char="q"/>
              <a:defRPr/>
            </a:pPr>
            <a:r>
              <a:rPr lang="fr-BE" sz="2800" dirty="0" smtClean="0">
                <a:solidFill>
                  <a:srgbClr val="FFFFFF"/>
                </a:solidFill>
              </a:rPr>
              <a:t>How to </a:t>
            </a:r>
            <a:r>
              <a:rPr lang="fr-BE" sz="2800" dirty="0" err="1" smtClean="0">
                <a:solidFill>
                  <a:srgbClr val="FFFFFF"/>
                </a:solidFill>
              </a:rPr>
              <a:t>be</a:t>
            </a:r>
            <a:r>
              <a:rPr lang="fr-BE" sz="2800" dirty="0" smtClean="0">
                <a:solidFill>
                  <a:srgbClr val="FFFFFF"/>
                </a:solidFill>
              </a:rPr>
              <a:t> </a:t>
            </a:r>
            <a:r>
              <a:rPr lang="fr-BE" sz="2800" dirty="0" err="1" smtClean="0">
                <a:solidFill>
                  <a:srgbClr val="FFFFFF"/>
                </a:solidFill>
              </a:rPr>
              <a:t>secured</a:t>
            </a:r>
            <a:r>
              <a:rPr lang="fr-BE" sz="2800" dirty="0" smtClean="0">
                <a:solidFill>
                  <a:srgbClr val="FFFFFF"/>
                </a:solidFill>
              </a:rPr>
              <a:t> on a LAN?</a:t>
            </a:r>
          </a:p>
          <a:p>
            <a:pPr marL="832104" lvl="1" indent="-342900">
              <a:spcBef>
                <a:spcPts val="700"/>
              </a:spcBef>
              <a:buSzPct val="95000"/>
              <a:buFont typeface="Wingdings" pitchFamily="2" charset="2"/>
              <a:buChar char="§"/>
            </a:pPr>
            <a:r>
              <a:rPr lang="fr-BE" sz="2800" dirty="0" smtClean="0">
                <a:solidFill>
                  <a:schemeClr val="bg2">
                    <a:lumMod val="40000"/>
                    <a:lumOff val="60000"/>
                  </a:schemeClr>
                </a:solidFill>
              </a:rPr>
              <a:t>Organisation of the network</a:t>
            </a:r>
          </a:p>
          <a:p>
            <a:pPr marL="1289304" lvl="2" indent="-342900">
              <a:spcBef>
                <a:spcPts val="700"/>
              </a:spcBef>
              <a:buSzPct val="95000"/>
              <a:buFont typeface="Courier New" pitchFamily="49" charset="0"/>
              <a:buChar char="o"/>
            </a:pPr>
            <a:r>
              <a:rPr lang="fr-BE" sz="2800" dirty="0" smtClean="0">
                <a:solidFill>
                  <a:schemeClr val="bg2">
                    <a:lumMod val="40000"/>
                    <a:lumOff val="60000"/>
                  </a:schemeClr>
                </a:solidFill>
              </a:rPr>
              <a:t>The network </a:t>
            </a:r>
            <a:r>
              <a:rPr lang="fr-BE" sz="2800" dirty="0" err="1" smtClean="0">
                <a:solidFill>
                  <a:schemeClr val="bg2">
                    <a:lumMod val="40000"/>
                    <a:lumOff val="60000"/>
                  </a:schemeClr>
                </a:solidFill>
              </a:rPr>
              <a:t>head</a:t>
            </a:r>
            <a:endParaRPr lang="fr-BE" sz="2800" dirty="0" smtClean="0">
              <a:solidFill>
                <a:schemeClr val="bg2">
                  <a:lumMod val="40000"/>
                  <a:lumOff val="60000"/>
                </a:schemeClr>
              </a:solidFill>
            </a:endParaRPr>
          </a:p>
          <a:p>
            <a:pPr marL="832104" lvl="1" indent="-342900">
              <a:spcBef>
                <a:spcPts val="700"/>
              </a:spcBef>
              <a:buSzPct val="95000"/>
              <a:buFont typeface="Wingdings" pitchFamily="2" charset="2"/>
              <a:buChar char="§"/>
            </a:pPr>
            <a:r>
              <a:rPr lang="fr-BE" sz="2800" dirty="0" smtClean="0">
                <a:solidFill>
                  <a:srgbClr val="FFFFFF"/>
                </a:solidFill>
              </a:rPr>
              <a:t>Ports</a:t>
            </a:r>
          </a:p>
          <a:p>
            <a:pPr marL="832104" lvl="1" indent="-342900">
              <a:spcBef>
                <a:spcPts val="700"/>
              </a:spcBef>
              <a:buSzPct val="95000"/>
              <a:buFont typeface="Wingdings" pitchFamily="2" charset="2"/>
              <a:buChar char="§"/>
            </a:pPr>
            <a:r>
              <a:rPr lang="fr-BE" sz="2800" dirty="0" smtClean="0">
                <a:solidFill>
                  <a:srgbClr val="FFFFFF"/>
                </a:solidFill>
              </a:rPr>
              <a:t>Firewall</a:t>
            </a:r>
          </a:p>
          <a:p>
            <a:pPr marL="832104" lvl="1" indent="-342900">
              <a:spcBef>
                <a:spcPts val="700"/>
              </a:spcBef>
              <a:buSzPct val="95000"/>
              <a:buFont typeface="Wingdings" pitchFamily="2" charset="2"/>
              <a:buChar char="§"/>
            </a:pPr>
            <a:r>
              <a:rPr lang="fr-BE" sz="2800" dirty="0" smtClean="0">
                <a:solidFill>
                  <a:srgbClr val="FFFFFF"/>
                </a:solidFill>
              </a:rPr>
              <a:t>Antivirus</a:t>
            </a:r>
          </a:p>
          <a:p>
            <a:pPr marL="832104" lvl="1" indent="-342900">
              <a:spcBef>
                <a:spcPts val="700"/>
              </a:spcBef>
              <a:buSzPct val="95000"/>
              <a:buFont typeface="Wingdings" pitchFamily="2" charset="2"/>
              <a:buChar char="§"/>
            </a:pPr>
            <a:r>
              <a:rPr lang="fr-BE" sz="2800" dirty="0" err="1" smtClean="0">
                <a:solidFill>
                  <a:srgbClr val="FFFFFF"/>
                </a:solidFill>
              </a:rPr>
              <a:t>Other</a:t>
            </a:r>
            <a:r>
              <a:rPr lang="fr-BE" sz="2800" dirty="0" smtClean="0">
                <a:solidFill>
                  <a:srgbClr val="FFFFFF"/>
                </a:solidFill>
              </a:rPr>
              <a:t> types of malware</a:t>
            </a:r>
          </a:p>
          <a:p>
            <a:pPr marL="832104" lvl="1" indent="-342900">
              <a:spcBef>
                <a:spcPts val="700"/>
              </a:spcBef>
              <a:buSzPct val="95000"/>
              <a:buFont typeface="Wingdings" pitchFamily="2" charset="2"/>
              <a:buChar char="§"/>
            </a:pPr>
            <a:r>
              <a:rPr lang="fr-BE" sz="2800" dirty="0" err="1" smtClean="0">
                <a:solidFill>
                  <a:srgbClr val="FFFFFF"/>
                </a:solidFill>
              </a:rPr>
              <a:t>Protect</a:t>
            </a:r>
            <a:r>
              <a:rPr lang="fr-BE" sz="2800" dirty="0" smtClean="0">
                <a:solidFill>
                  <a:srgbClr val="FFFFFF"/>
                </a:solidFill>
              </a:rPr>
              <a:t> </a:t>
            </a:r>
            <a:r>
              <a:rPr lang="fr-BE" sz="2800" dirty="0" err="1" smtClean="0">
                <a:solidFill>
                  <a:srgbClr val="FFFFFF"/>
                </a:solidFill>
              </a:rPr>
              <a:t>your</a:t>
            </a:r>
            <a:r>
              <a:rPr lang="fr-BE" sz="2800" dirty="0" smtClean="0">
                <a:solidFill>
                  <a:srgbClr val="FFFFFF"/>
                </a:solidFill>
              </a:rPr>
              <a:t> computer!</a:t>
            </a:r>
          </a:p>
          <a:p>
            <a:pPr marL="374904" lvl="0" indent="-342900">
              <a:spcBef>
                <a:spcPts val="700"/>
              </a:spcBef>
              <a:buSzPct val="95000"/>
              <a:buFont typeface="Wingdings" pitchFamily="2" charset="2"/>
              <a:buChar char="q"/>
              <a:defRPr/>
            </a:pPr>
            <a:r>
              <a:rPr lang="fr-BE" sz="2800" dirty="0" smtClean="0">
                <a:solidFill>
                  <a:schemeClr val="tx1">
                    <a:lumMod val="50000"/>
                  </a:schemeClr>
                </a:solidFill>
              </a:rPr>
              <a:t> Conclusion</a:t>
            </a:r>
          </a:p>
        </p:txBody>
      </p:sp>
      <p:cxnSp>
        <p:nvCxnSpPr>
          <p:cNvPr id="13" name="Connecteur droit 12"/>
          <p:cNvCxnSpPr/>
          <p:nvPr/>
        </p:nvCxnSpPr>
        <p:spPr>
          <a:xfrm>
            <a:off x="323528" y="620688"/>
            <a:ext cx="849694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ZoneTexte 13"/>
          <p:cNvSpPr txBox="1"/>
          <p:nvPr/>
        </p:nvSpPr>
        <p:spPr>
          <a:xfrm>
            <a:off x="1291953" y="188640"/>
            <a:ext cx="74978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r-BE" dirty="0" smtClean="0"/>
              <a:t>How to </a:t>
            </a:r>
            <a:r>
              <a:rPr lang="fr-BE" dirty="0" err="1" smtClean="0"/>
              <a:t>be</a:t>
            </a:r>
            <a:r>
              <a:rPr lang="fr-BE" dirty="0" smtClean="0"/>
              <a:t> </a:t>
            </a:r>
            <a:r>
              <a:rPr lang="fr-BE" dirty="0" err="1" smtClean="0"/>
              <a:t>secured</a:t>
            </a:r>
            <a:r>
              <a:rPr lang="fr-BE" dirty="0" smtClean="0"/>
              <a:t> on a LAN?     |     How to </a:t>
            </a:r>
            <a:r>
              <a:rPr lang="fr-BE" dirty="0" err="1" smtClean="0"/>
              <a:t>secure</a:t>
            </a:r>
            <a:r>
              <a:rPr lang="fr-BE" dirty="0" smtClean="0"/>
              <a:t> </a:t>
            </a:r>
            <a:r>
              <a:rPr lang="fr-BE" dirty="0" err="1" smtClean="0"/>
              <a:t>your</a:t>
            </a:r>
            <a:r>
              <a:rPr lang="fr-BE" dirty="0" smtClean="0"/>
              <a:t> home network? - 2010</a:t>
            </a:r>
            <a:endParaRPr lang="fr-BE" dirty="0"/>
          </a:p>
        </p:txBody>
      </p:sp>
      <p:sp>
        <p:nvSpPr>
          <p:cNvPr id="16" name="Arc 15"/>
          <p:cNvSpPr/>
          <p:nvPr/>
        </p:nvSpPr>
        <p:spPr>
          <a:xfrm rot="12086623">
            <a:off x="590581" y="-186424"/>
            <a:ext cx="864096" cy="836712"/>
          </a:xfrm>
          <a:prstGeom prst="arc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18" name="Arc 17"/>
          <p:cNvSpPr/>
          <p:nvPr/>
        </p:nvSpPr>
        <p:spPr>
          <a:xfrm rot="2909889">
            <a:off x="93876" y="-21798"/>
            <a:ext cx="504056" cy="1152128"/>
          </a:xfrm>
          <a:prstGeom prst="arc">
            <a:avLst>
              <a:gd name="adj1" fmla="val 16578372"/>
              <a:gd name="adj2" fmla="val 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19" name="Arc 18"/>
          <p:cNvSpPr/>
          <p:nvPr/>
        </p:nvSpPr>
        <p:spPr>
          <a:xfrm rot="12086623">
            <a:off x="662590" y="-128992"/>
            <a:ext cx="864096" cy="836712"/>
          </a:xfrm>
          <a:prstGeom prst="arc">
            <a:avLst>
              <a:gd name="adj1" fmla="val 17032886"/>
              <a:gd name="adj2" fmla="val 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23528" y="662853"/>
            <a:ext cx="9716616" cy="965947"/>
          </a:xfrm>
        </p:spPr>
        <p:txBody>
          <a:bodyPr/>
          <a:lstStyle/>
          <a:p>
            <a:r>
              <a:rPr lang="fr-BE" dirty="0" smtClean="0"/>
              <a:t>Organisation </a:t>
            </a:r>
            <a:r>
              <a:rPr lang="fr-BE" dirty="0" smtClean="0"/>
              <a:t>of a network</a:t>
            </a:r>
            <a:endParaRPr lang="fr-BE" sz="1100" dirty="0"/>
          </a:p>
        </p:txBody>
      </p:sp>
      <p:cxnSp>
        <p:nvCxnSpPr>
          <p:cNvPr id="9" name="Connecteur droit 8"/>
          <p:cNvCxnSpPr/>
          <p:nvPr/>
        </p:nvCxnSpPr>
        <p:spPr>
          <a:xfrm>
            <a:off x="323528" y="620688"/>
            <a:ext cx="849694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Arc 10"/>
          <p:cNvSpPr/>
          <p:nvPr/>
        </p:nvSpPr>
        <p:spPr>
          <a:xfrm rot="12086623">
            <a:off x="590581" y="-186424"/>
            <a:ext cx="864096" cy="836712"/>
          </a:xfrm>
          <a:prstGeom prst="arc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12" name="Arc 11"/>
          <p:cNvSpPr/>
          <p:nvPr/>
        </p:nvSpPr>
        <p:spPr>
          <a:xfrm rot="2909889">
            <a:off x="93876" y="-21798"/>
            <a:ext cx="504056" cy="1152128"/>
          </a:xfrm>
          <a:prstGeom prst="arc">
            <a:avLst>
              <a:gd name="adj1" fmla="val 16578372"/>
              <a:gd name="adj2" fmla="val 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13" name="Arc 12"/>
          <p:cNvSpPr/>
          <p:nvPr/>
        </p:nvSpPr>
        <p:spPr>
          <a:xfrm rot="12086623">
            <a:off x="662590" y="-128992"/>
            <a:ext cx="864096" cy="836712"/>
          </a:xfrm>
          <a:prstGeom prst="arc">
            <a:avLst>
              <a:gd name="adj1" fmla="val 17032886"/>
              <a:gd name="adj2" fmla="val 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15" name="ZoneTexte 14"/>
          <p:cNvSpPr txBox="1"/>
          <p:nvPr/>
        </p:nvSpPr>
        <p:spPr>
          <a:xfrm>
            <a:off x="0" y="188640"/>
            <a:ext cx="87898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BE" dirty="0" smtClean="0"/>
              <a:t>How to </a:t>
            </a:r>
            <a:r>
              <a:rPr lang="fr-BE" dirty="0" err="1" smtClean="0"/>
              <a:t>be</a:t>
            </a:r>
            <a:r>
              <a:rPr lang="fr-BE" dirty="0" smtClean="0"/>
              <a:t> </a:t>
            </a:r>
            <a:r>
              <a:rPr lang="fr-BE" dirty="0" err="1" smtClean="0"/>
              <a:t>secured</a:t>
            </a:r>
            <a:r>
              <a:rPr lang="fr-BE" dirty="0" smtClean="0"/>
              <a:t> on a LAN?     |     How to </a:t>
            </a:r>
            <a:r>
              <a:rPr lang="fr-BE" dirty="0" err="1" smtClean="0"/>
              <a:t>secure</a:t>
            </a:r>
            <a:r>
              <a:rPr lang="fr-BE" dirty="0" smtClean="0"/>
              <a:t> </a:t>
            </a:r>
            <a:r>
              <a:rPr lang="fr-BE" dirty="0" err="1" smtClean="0"/>
              <a:t>your</a:t>
            </a:r>
            <a:r>
              <a:rPr lang="fr-BE" dirty="0" smtClean="0"/>
              <a:t> home network? - 2010</a:t>
            </a:r>
            <a:endParaRPr lang="fr-BE" dirty="0"/>
          </a:p>
        </p:txBody>
      </p:sp>
      <p:pic>
        <p:nvPicPr>
          <p:cNvPr id="6145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5660" y="2103340"/>
            <a:ext cx="5612681" cy="42059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Parenthèse ouvrante 13"/>
          <p:cNvSpPr/>
          <p:nvPr/>
        </p:nvSpPr>
        <p:spPr>
          <a:xfrm>
            <a:off x="4283968" y="4653136"/>
            <a:ext cx="216024" cy="1296144"/>
          </a:xfrm>
          <a:prstGeom prst="leftBracket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Parenthèse fermante 15"/>
          <p:cNvSpPr/>
          <p:nvPr/>
        </p:nvSpPr>
        <p:spPr>
          <a:xfrm>
            <a:off x="5292080" y="4653136"/>
            <a:ext cx="261743" cy="1296144"/>
          </a:xfrm>
          <a:prstGeom prst="rightBracket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7" name="Connecteur droit 16"/>
          <p:cNvCxnSpPr/>
          <p:nvPr/>
        </p:nvCxnSpPr>
        <p:spPr>
          <a:xfrm rot="5400000">
            <a:off x="4319972" y="5121188"/>
            <a:ext cx="1080120" cy="0"/>
          </a:xfrm>
          <a:prstGeom prst="line">
            <a:avLst/>
          </a:prstGeom>
          <a:ln>
            <a:solidFill>
              <a:srgbClr val="7E5D5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ZoneTexte 18"/>
          <p:cNvSpPr txBox="1"/>
          <p:nvPr/>
        </p:nvSpPr>
        <p:spPr>
          <a:xfrm>
            <a:off x="4427984" y="5661248"/>
            <a:ext cx="9525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>
                <a:solidFill>
                  <a:schemeClr val="bg1"/>
                </a:solidFill>
              </a:rPr>
              <a:t>Internet</a:t>
            </a:r>
            <a:endParaRPr lang="en-GB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6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4" grpId="0" animBg="1"/>
      <p:bldP spid="16" grpId="0" animBg="1"/>
      <p:bldP spid="1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23528" y="662853"/>
            <a:ext cx="9716616" cy="965947"/>
          </a:xfrm>
        </p:spPr>
        <p:txBody>
          <a:bodyPr/>
          <a:lstStyle/>
          <a:p>
            <a:r>
              <a:rPr lang="fr-BE" dirty="0" smtClean="0"/>
              <a:t>Organisation </a:t>
            </a:r>
            <a:r>
              <a:rPr lang="fr-BE" smtClean="0"/>
              <a:t>of a network</a:t>
            </a:r>
            <a:endParaRPr lang="fr-BE" sz="1100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83568" y="1988840"/>
            <a:ext cx="8280920" cy="4608512"/>
          </a:xfrm>
        </p:spPr>
        <p:txBody>
          <a:bodyPr>
            <a:noAutofit/>
          </a:bodyPr>
          <a:lstStyle/>
          <a:p>
            <a:pPr>
              <a:buFont typeface="Wingdings" pitchFamily="2" charset="2"/>
              <a:buChar char="q"/>
            </a:pPr>
            <a:r>
              <a:rPr lang="fr-BE" sz="2800" dirty="0" smtClean="0">
                <a:solidFill>
                  <a:schemeClr val="tx1"/>
                </a:solidFill>
                <a:sym typeface="Wingdings" pitchFamily="2" charset="2"/>
              </a:rPr>
              <a:t>The network </a:t>
            </a:r>
            <a:r>
              <a:rPr lang="fr-BE" sz="2800" dirty="0" err="1" smtClean="0">
                <a:solidFill>
                  <a:schemeClr val="tx1"/>
                </a:solidFill>
                <a:sym typeface="Wingdings" pitchFamily="2" charset="2"/>
              </a:rPr>
              <a:t>head</a:t>
            </a:r>
            <a:endParaRPr lang="fr-BE" sz="2800" dirty="0" smtClean="0">
              <a:solidFill>
                <a:schemeClr val="tx1"/>
              </a:solidFill>
              <a:sym typeface="Wingdings" pitchFamily="2" charset="2"/>
            </a:endParaRPr>
          </a:p>
          <a:p>
            <a:pPr lvl="1">
              <a:buClr>
                <a:schemeClr val="tx1"/>
              </a:buClr>
              <a:buFont typeface="Courier New" pitchFamily="49" charset="0"/>
              <a:buChar char="o"/>
            </a:pPr>
            <a:r>
              <a:rPr lang="fr-BE" sz="2600" dirty="0" smtClean="0">
                <a:solidFill>
                  <a:schemeClr val="tx1"/>
                </a:solidFill>
                <a:sym typeface="Wingdings" pitchFamily="2" charset="2"/>
              </a:rPr>
              <a:t>If </a:t>
            </a:r>
            <a:r>
              <a:rPr lang="fr-BE" sz="2600" dirty="0" err="1" smtClean="0">
                <a:solidFill>
                  <a:schemeClr val="tx1"/>
                </a:solidFill>
                <a:sym typeface="Wingdings" pitchFamily="2" charset="2"/>
              </a:rPr>
              <a:t>connected</a:t>
            </a:r>
            <a:r>
              <a:rPr lang="fr-BE" sz="2600" dirty="0" smtClean="0">
                <a:solidFill>
                  <a:schemeClr val="tx1"/>
                </a:solidFill>
                <a:sym typeface="Wingdings" pitchFamily="2" charset="2"/>
              </a:rPr>
              <a:t> to the Internet: Firewall</a:t>
            </a:r>
          </a:p>
          <a:p>
            <a:pPr lvl="1">
              <a:buClr>
                <a:schemeClr val="tx1"/>
              </a:buClr>
              <a:buFont typeface="Courier New" pitchFamily="49" charset="0"/>
              <a:buChar char="o"/>
            </a:pPr>
            <a:r>
              <a:rPr lang="fr-BE" sz="2600" dirty="0" smtClean="0">
                <a:solidFill>
                  <a:schemeClr val="tx1"/>
                </a:solidFill>
                <a:sym typeface="Wingdings" pitchFamily="2" charset="2"/>
              </a:rPr>
              <a:t>The DHCP, a good </a:t>
            </a:r>
            <a:r>
              <a:rPr lang="fr-BE" sz="2600" dirty="0" err="1" smtClean="0">
                <a:solidFill>
                  <a:schemeClr val="tx1"/>
                </a:solidFill>
                <a:sym typeface="Wingdings" pitchFamily="2" charset="2"/>
              </a:rPr>
              <a:t>idea</a:t>
            </a:r>
            <a:r>
              <a:rPr lang="fr-BE" sz="2600" dirty="0" smtClean="0">
                <a:solidFill>
                  <a:schemeClr val="tx1"/>
                </a:solidFill>
                <a:sym typeface="Wingdings" pitchFamily="2" charset="2"/>
              </a:rPr>
              <a:t>?</a:t>
            </a:r>
          </a:p>
        </p:txBody>
      </p:sp>
      <p:cxnSp>
        <p:nvCxnSpPr>
          <p:cNvPr id="9" name="Connecteur droit 8"/>
          <p:cNvCxnSpPr/>
          <p:nvPr/>
        </p:nvCxnSpPr>
        <p:spPr>
          <a:xfrm>
            <a:off x="323528" y="620688"/>
            <a:ext cx="849694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Arc 10"/>
          <p:cNvSpPr/>
          <p:nvPr/>
        </p:nvSpPr>
        <p:spPr>
          <a:xfrm rot="12086623">
            <a:off x="590581" y="-186424"/>
            <a:ext cx="864096" cy="836712"/>
          </a:xfrm>
          <a:prstGeom prst="arc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12" name="Arc 11"/>
          <p:cNvSpPr/>
          <p:nvPr/>
        </p:nvSpPr>
        <p:spPr>
          <a:xfrm rot="2909889">
            <a:off x="93876" y="-21798"/>
            <a:ext cx="504056" cy="1152128"/>
          </a:xfrm>
          <a:prstGeom prst="arc">
            <a:avLst>
              <a:gd name="adj1" fmla="val 16578372"/>
              <a:gd name="adj2" fmla="val 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13" name="Arc 12"/>
          <p:cNvSpPr/>
          <p:nvPr/>
        </p:nvSpPr>
        <p:spPr>
          <a:xfrm rot="12086623">
            <a:off x="662590" y="-128992"/>
            <a:ext cx="864096" cy="836712"/>
          </a:xfrm>
          <a:prstGeom prst="arc">
            <a:avLst>
              <a:gd name="adj1" fmla="val 17032886"/>
              <a:gd name="adj2" fmla="val 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15" name="ZoneTexte 14"/>
          <p:cNvSpPr txBox="1"/>
          <p:nvPr/>
        </p:nvSpPr>
        <p:spPr>
          <a:xfrm>
            <a:off x="539552" y="188640"/>
            <a:ext cx="82502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BE" dirty="0" smtClean="0"/>
              <a:t>How to </a:t>
            </a:r>
            <a:r>
              <a:rPr lang="fr-BE" dirty="0" err="1" smtClean="0"/>
              <a:t>be</a:t>
            </a:r>
            <a:r>
              <a:rPr lang="fr-BE" dirty="0" smtClean="0"/>
              <a:t> </a:t>
            </a:r>
            <a:r>
              <a:rPr lang="fr-BE" dirty="0" err="1" smtClean="0"/>
              <a:t>secured</a:t>
            </a:r>
            <a:r>
              <a:rPr lang="fr-BE" dirty="0" smtClean="0"/>
              <a:t> on a LAN?     |     How to </a:t>
            </a:r>
            <a:r>
              <a:rPr lang="fr-BE" dirty="0" err="1" smtClean="0"/>
              <a:t>secure</a:t>
            </a:r>
            <a:r>
              <a:rPr lang="fr-BE" dirty="0" smtClean="0"/>
              <a:t> </a:t>
            </a:r>
            <a:r>
              <a:rPr lang="fr-BE" dirty="0" err="1" smtClean="0"/>
              <a:t>your</a:t>
            </a:r>
            <a:r>
              <a:rPr lang="fr-BE" dirty="0" smtClean="0"/>
              <a:t> home network? - 2010</a:t>
            </a:r>
            <a:endParaRPr lang="fr-BE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du texte 2"/>
          <p:cNvSpPr txBox="1">
            <a:spLocks/>
          </p:cNvSpPr>
          <p:nvPr/>
        </p:nvSpPr>
        <p:spPr>
          <a:xfrm>
            <a:off x="683568" y="836712"/>
            <a:ext cx="7704856" cy="5904656"/>
          </a:xfrm>
          <a:prstGeom prst="rect">
            <a:avLst/>
          </a:prstGeom>
        </p:spPr>
        <p:txBody>
          <a:bodyPr vert="horz" anchor="t">
            <a:noAutofit/>
          </a:bodyPr>
          <a:lstStyle/>
          <a:p>
            <a:pPr marL="374904" marR="0" lvl="0" indent="-342900" algn="l" defTabSz="914400" rtl="0" eaLnBrk="1" fontAlgn="auto" latinLnBrk="0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95000"/>
              <a:buFont typeface="Wingdings" pitchFamily="2" charset="2"/>
              <a:buChar char="q"/>
              <a:tabLst/>
              <a:defRPr/>
            </a:pPr>
            <a:r>
              <a:rPr lang="fr-BE" sz="2800" noProof="0" dirty="0" smtClean="0">
                <a:solidFill>
                  <a:schemeClr val="tx2"/>
                </a:solidFill>
              </a:rPr>
              <a:t>Introduction</a:t>
            </a:r>
            <a:endParaRPr kumimoji="0" lang="fr-BE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74904" marR="0" lvl="0" indent="-342900" algn="l" defTabSz="914400" rtl="0" eaLnBrk="1" fontAlgn="auto" latinLnBrk="0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95000"/>
              <a:buFont typeface="Wingdings" pitchFamily="2" charset="2"/>
              <a:buChar char="q"/>
              <a:tabLst/>
              <a:defRPr/>
            </a:pPr>
            <a:r>
              <a:rPr kumimoji="0" lang="fr-BE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Securing</a:t>
            </a:r>
            <a:r>
              <a:rPr kumimoji="0" lang="fr-BE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fr-BE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your</a:t>
            </a:r>
            <a:r>
              <a:rPr kumimoji="0" lang="fr-BE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fr-BE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Wi-Fi</a:t>
            </a:r>
            <a:r>
              <a:rPr kumimoji="0" lang="fr-BE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installation</a:t>
            </a:r>
          </a:p>
          <a:p>
            <a:pPr marL="832104" lvl="1" indent="-342900">
              <a:spcBef>
                <a:spcPts val="700"/>
              </a:spcBef>
              <a:buSzPct val="95000"/>
              <a:buFont typeface="Wingdings" pitchFamily="2" charset="2"/>
              <a:buChar char="§"/>
            </a:pPr>
            <a:r>
              <a:rPr lang="fr-BE" sz="2800" dirty="0" smtClean="0">
                <a:solidFill>
                  <a:schemeClr val="tx1">
                    <a:lumMod val="50000"/>
                  </a:schemeClr>
                </a:solidFill>
              </a:rPr>
              <a:t>A </a:t>
            </a:r>
            <a:r>
              <a:rPr lang="fr-BE" sz="2800" dirty="0" err="1" smtClean="0">
                <a:solidFill>
                  <a:schemeClr val="tx1">
                    <a:lumMod val="50000"/>
                  </a:schemeClr>
                </a:solidFill>
              </a:rPr>
              <a:t>problem</a:t>
            </a:r>
            <a:r>
              <a:rPr lang="fr-BE" sz="2800" dirty="0" smtClean="0">
                <a:solidFill>
                  <a:schemeClr val="tx1">
                    <a:lumMod val="50000"/>
                  </a:schemeClr>
                </a:solidFill>
              </a:rPr>
              <a:t> of position and </a:t>
            </a:r>
            <a:r>
              <a:rPr lang="fr-BE" sz="2800" dirty="0" err="1" smtClean="0">
                <a:solidFill>
                  <a:schemeClr val="tx1">
                    <a:lumMod val="50000"/>
                  </a:schemeClr>
                </a:solidFill>
              </a:rPr>
              <a:t>waves</a:t>
            </a:r>
            <a:endParaRPr lang="fr-BE" sz="2800" dirty="0" smtClean="0">
              <a:solidFill>
                <a:schemeClr val="tx1">
                  <a:lumMod val="50000"/>
                </a:schemeClr>
              </a:solidFill>
            </a:endParaRPr>
          </a:p>
          <a:p>
            <a:pPr marL="832104" lvl="1" indent="-342900">
              <a:spcBef>
                <a:spcPts val="700"/>
              </a:spcBef>
              <a:buSzPct val="95000"/>
              <a:buFont typeface="Wingdings" pitchFamily="2" charset="2"/>
              <a:buChar char="§"/>
            </a:pPr>
            <a:r>
              <a:rPr kumimoji="0" lang="fr-BE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The WEP </a:t>
            </a:r>
            <a:r>
              <a:rPr kumimoji="0" lang="fr-BE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encryption</a:t>
            </a:r>
            <a:endParaRPr kumimoji="0" lang="fr-BE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832104" lvl="1" indent="-342900">
              <a:spcBef>
                <a:spcPts val="700"/>
              </a:spcBef>
              <a:buSzPct val="95000"/>
              <a:buFont typeface="Wingdings" pitchFamily="2" charset="2"/>
              <a:buChar char="§"/>
            </a:pPr>
            <a:r>
              <a:rPr kumimoji="0" lang="fr-BE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SSID &amp; default </a:t>
            </a:r>
            <a:r>
              <a:rPr kumimoji="0" lang="fr-BE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passwords</a:t>
            </a:r>
            <a:endParaRPr kumimoji="0" lang="fr-BE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832104" lvl="1" indent="-342900">
              <a:spcBef>
                <a:spcPts val="700"/>
              </a:spcBef>
              <a:buSzPct val="95000"/>
              <a:buFont typeface="Wingdings" pitchFamily="2" charset="2"/>
              <a:buChar char="§"/>
            </a:pPr>
            <a:r>
              <a:rPr lang="fr-BE" sz="2800" dirty="0" smtClean="0">
                <a:solidFill>
                  <a:schemeClr val="tx1">
                    <a:lumMod val="50000"/>
                  </a:schemeClr>
                </a:solidFill>
              </a:rPr>
              <a:t>Be </a:t>
            </a:r>
            <a:r>
              <a:rPr lang="fr-BE" sz="2800" strike="sngStrike" dirty="0" err="1" smtClean="0">
                <a:solidFill>
                  <a:schemeClr val="tx1">
                    <a:lumMod val="50000"/>
                  </a:schemeClr>
                </a:solidFill>
              </a:rPr>
              <a:t>dynamic</a:t>
            </a:r>
            <a:r>
              <a:rPr lang="fr-BE" sz="2800" dirty="0" smtClean="0">
                <a:solidFill>
                  <a:schemeClr val="tx1">
                    <a:lumMod val="50000"/>
                  </a:schemeClr>
                </a:solidFill>
              </a:rPr>
              <a:t> </a:t>
            </a:r>
            <a:r>
              <a:rPr lang="fr-BE" sz="2800" i="1" dirty="0" err="1" smtClean="0">
                <a:solidFill>
                  <a:schemeClr val="tx1">
                    <a:lumMod val="50000"/>
                  </a:schemeClr>
                </a:solidFill>
              </a:rPr>
              <a:t>static</a:t>
            </a:r>
            <a:r>
              <a:rPr lang="fr-BE" sz="2800" i="1" dirty="0" smtClean="0">
                <a:solidFill>
                  <a:schemeClr val="tx1">
                    <a:lumMod val="50000"/>
                  </a:schemeClr>
                </a:solidFill>
              </a:rPr>
              <a:t> </a:t>
            </a:r>
            <a:r>
              <a:rPr lang="fr-BE" sz="2800" dirty="0" smtClean="0">
                <a:solidFill>
                  <a:schemeClr val="tx1">
                    <a:lumMod val="50000"/>
                  </a:schemeClr>
                </a:solidFill>
              </a:rPr>
              <a:t>!</a:t>
            </a:r>
          </a:p>
          <a:p>
            <a:pPr marL="832104" lvl="1" indent="-342900">
              <a:spcBef>
                <a:spcPts val="700"/>
              </a:spcBef>
              <a:buSzPct val="95000"/>
              <a:buFont typeface="Wingdings" pitchFamily="2" charset="2"/>
              <a:buChar char="§"/>
            </a:pPr>
            <a:r>
              <a:rPr kumimoji="0" lang="fr-BE" sz="2800" b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The MAC </a:t>
            </a:r>
            <a:r>
              <a:rPr kumimoji="0" lang="fr-BE" sz="1100" b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(the </a:t>
            </a:r>
            <a:r>
              <a:rPr kumimoji="0" lang="fr-BE" sz="1100" b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address</a:t>
            </a:r>
            <a:r>
              <a:rPr kumimoji="0" lang="fr-BE" sz="1100" b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not the man, </a:t>
            </a:r>
            <a:r>
              <a:rPr kumimoji="0" lang="fr-BE" sz="1100" b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you</a:t>
            </a:r>
            <a:r>
              <a:rPr kumimoji="0" lang="fr-BE" sz="1100" b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fr-BE" sz="1100" b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fools</a:t>
            </a:r>
            <a:r>
              <a:rPr kumimoji="0" lang="fr-BE" sz="1100" b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!)</a:t>
            </a:r>
          </a:p>
          <a:p>
            <a:pPr marL="832104" lvl="1" indent="-342900">
              <a:spcBef>
                <a:spcPts val="700"/>
              </a:spcBef>
              <a:buSzPct val="95000"/>
              <a:buFont typeface="Wingdings" pitchFamily="2" charset="2"/>
              <a:buChar char="§"/>
            </a:pPr>
            <a:r>
              <a:rPr lang="fr-BE" sz="2800" dirty="0" smtClean="0">
                <a:solidFill>
                  <a:schemeClr val="tx1">
                    <a:lumMod val="50000"/>
                  </a:schemeClr>
                </a:solidFill>
              </a:rPr>
              <a:t>Last but not least…</a:t>
            </a:r>
          </a:p>
          <a:p>
            <a:pPr marL="374904" lvl="0" indent="-342900">
              <a:spcBef>
                <a:spcPts val="700"/>
              </a:spcBef>
              <a:buSzPct val="95000"/>
              <a:buFont typeface="Wingdings" pitchFamily="2" charset="2"/>
              <a:buChar char="q"/>
              <a:defRPr/>
            </a:pPr>
            <a:r>
              <a:rPr lang="fr-BE" sz="2800" dirty="0" smtClean="0">
                <a:solidFill>
                  <a:schemeClr val="tx1">
                    <a:lumMod val="50000"/>
                  </a:schemeClr>
                </a:solidFill>
              </a:rPr>
              <a:t>How to </a:t>
            </a:r>
            <a:r>
              <a:rPr lang="fr-BE" sz="2800" dirty="0" err="1" smtClean="0">
                <a:solidFill>
                  <a:schemeClr val="tx1">
                    <a:lumMod val="50000"/>
                  </a:schemeClr>
                </a:solidFill>
              </a:rPr>
              <a:t>be</a:t>
            </a:r>
            <a:r>
              <a:rPr lang="fr-BE" sz="2800" dirty="0" smtClean="0">
                <a:solidFill>
                  <a:schemeClr val="tx1">
                    <a:lumMod val="50000"/>
                  </a:schemeClr>
                </a:solidFill>
              </a:rPr>
              <a:t> </a:t>
            </a:r>
            <a:r>
              <a:rPr lang="fr-BE" sz="2800" dirty="0" err="1" smtClean="0">
                <a:solidFill>
                  <a:schemeClr val="tx1">
                    <a:lumMod val="50000"/>
                  </a:schemeClr>
                </a:solidFill>
              </a:rPr>
              <a:t>secured</a:t>
            </a:r>
            <a:r>
              <a:rPr lang="fr-BE" sz="2800" dirty="0" smtClean="0">
                <a:solidFill>
                  <a:schemeClr val="tx1">
                    <a:lumMod val="50000"/>
                  </a:schemeClr>
                </a:solidFill>
              </a:rPr>
              <a:t> on a LAN?</a:t>
            </a:r>
          </a:p>
          <a:p>
            <a:pPr marL="374904" lvl="0" indent="-342900">
              <a:spcBef>
                <a:spcPts val="700"/>
              </a:spcBef>
              <a:buSzPct val="95000"/>
              <a:buFont typeface="Wingdings" pitchFamily="2" charset="2"/>
              <a:buChar char="q"/>
              <a:defRPr/>
            </a:pPr>
            <a:r>
              <a:rPr lang="fr-BE" sz="2800" dirty="0" smtClean="0">
                <a:solidFill>
                  <a:schemeClr val="tx1">
                    <a:lumMod val="50000"/>
                  </a:schemeClr>
                </a:solidFill>
              </a:rPr>
              <a:t> Conclusion</a:t>
            </a:r>
          </a:p>
        </p:txBody>
      </p:sp>
      <p:cxnSp>
        <p:nvCxnSpPr>
          <p:cNvPr id="13" name="Connecteur droit 12"/>
          <p:cNvCxnSpPr/>
          <p:nvPr/>
        </p:nvCxnSpPr>
        <p:spPr>
          <a:xfrm>
            <a:off x="323528" y="620688"/>
            <a:ext cx="849694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ZoneTexte 13"/>
          <p:cNvSpPr txBox="1"/>
          <p:nvPr/>
        </p:nvSpPr>
        <p:spPr>
          <a:xfrm>
            <a:off x="4602153" y="188640"/>
            <a:ext cx="41876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r-BE" dirty="0" smtClean="0"/>
              <a:t>How to </a:t>
            </a:r>
            <a:r>
              <a:rPr lang="fr-BE" dirty="0" err="1" smtClean="0"/>
              <a:t>secure</a:t>
            </a:r>
            <a:r>
              <a:rPr lang="fr-BE" dirty="0" smtClean="0"/>
              <a:t> </a:t>
            </a:r>
            <a:r>
              <a:rPr lang="fr-BE" dirty="0" err="1" smtClean="0"/>
              <a:t>your</a:t>
            </a:r>
            <a:r>
              <a:rPr lang="fr-BE" dirty="0" smtClean="0"/>
              <a:t> home network? - 2010</a:t>
            </a:r>
            <a:endParaRPr lang="fr-BE" dirty="0"/>
          </a:p>
        </p:txBody>
      </p:sp>
      <p:sp>
        <p:nvSpPr>
          <p:cNvPr id="16" name="Arc 15"/>
          <p:cNvSpPr/>
          <p:nvPr/>
        </p:nvSpPr>
        <p:spPr>
          <a:xfrm rot="12086623">
            <a:off x="590581" y="-186424"/>
            <a:ext cx="864096" cy="836712"/>
          </a:xfrm>
          <a:prstGeom prst="arc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18" name="Arc 17"/>
          <p:cNvSpPr/>
          <p:nvPr/>
        </p:nvSpPr>
        <p:spPr>
          <a:xfrm rot="2909889">
            <a:off x="93876" y="-21798"/>
            <a:ext cx="504056" cy="1152128"/>
          </a:xfrm>
          <a:prstGeom prst="arc">
            <a:avLst>
              <a:gd name="adj1" fmla="val 16578372"/>
              <a:gd name="adj2" fmla="val 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19" name="Arc 18"/>
          <p:cNvSpPr/>
          <p:nvPr/>
        </p:nvSpPr>
        <p:spPr>
          <a:xfrm rot="12086623">
            <a:off x="662590" y="-128992"/>
            <a:ext cx="864096" cy="836712"/>
          </a:xfrm>
          <a:prstGeom prst="arc">
            <a:avLst>
              <a:gd name="adj1" fmla="val 17032886"/>
              <a:gd name="adj2" fmla="val 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du texte 2"/>
          <p:cNvSpPr txBox="1">
            <a:spLocks/>
          </p:cNvSpPr>
          <p:nvPr/>
        </p:nvSpPr>
        <p:spPr>
          <a:xfrm>
            <a:off x="683568" y="836712"/>
            <a:ext cx="7704856" cy="5904656"/>
          </a:xfrm>
          <a:prstGeom prst="rect">
            <a:avLst/>
          </a:prstGeom>
        </p:spPr>
        <p:txBody>
          <a:bodyPr vert="horz" anchor="t">
            <a:noAutofit/>
          </a:bodyPr>
          <a:lstStyle/>
          <a:p>
            <a:pPr marL="374904" marR="0" lvl="0" indent="-342900" algn="l" defTabSz="914400" rtl="0" eaLnBrk="1" fontAlgn="auto" latinLnBrk="0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95000"/>
              <a:buFont typeface="Wingdings" pitchFamily="2" charset="2"/>
              <a:buChar char="q"/>
              <a:tabLst/>
              <a:defRPr/>
            </a:pPr>
            <a:r>
              <a:rPr lang="fr-BE" sz="2800" noProof="0" dirty="0" smtClean="0">
                <a:solidFill>
                  <a:srgbClr val="777777"/>
                </a:solidFill>
              </a:rPr>
              <a:t>Introduction</a:t>
            </a:r>
            <a:endParaRPr kumimoji="0" lang="fr-BE" sz="2800" b="0" i="0" u="none" strike="noStrike" kern="1200" cap="none" spc="0" normalizeH="0" baseline="0" noProof="0" dirty="0" smtClean="0">
              <a:ln>
                <a:noFill/>
              </a:ln>
              <a:solidFill>
                <a:srgbClr val="777777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74904" marR="0" lvl="0" indent="-342900" algn="l" defTabSz="914400" rtl="0" eaLnBrk="1" fontAlgn="auto" latinLnBrk="0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95000"/>
              <a:buFont typeface="Wingdings" pitchFamily="2" charset="2"/>
              <a:buChar char="q"/>
              <a:tabLst/>
              <a:defRPr/>
            </a:pPr>
            <a:r>
              <a:rPr kumimoji="0" lang="fr-BE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Securing</a:t>
            </a:r>
            <a:r>
              <a:rPr kumimoji="0" lang="fr-BE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fr-BE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your</a:t>
            </a:r>
            <a:r>
              <a:rPr kumimoji="0" lang="fr-BE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fr-BE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Wi-Fi</a:t>
            </a:r>
            <a:r>
              <a:rPr kumimoji="0" lang="fr-BE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installation</a:t>
            </a:r>
          </a:p>
          <a:p>
            <a:pPr marL="374904" lvl="0" indent="-342900">
              <a:spcBef>
                <a:spcPts val="700"/>
              </a:spcBef>
              <a:buSzPct val="95000"/>
              <a:buFont typeface="Wingdings" pitchFamily="2" charset="2"/>
              <a:buChar char="q"/>
              <a:defRPr/>
            </a:pPr>
            <a:r>
              <a:rPr lang="fr-BE" sz="2800" dirty="0" smtClean="0">
                <a:solidFill>
                  <a:srgbClr val="FFFFFF"/>
                </a:solidFill>
              </a:rPr>
              <a:t>How to </a:t>
            </a:r>
            <a:r>
              <a:rPr lang="fr-BE" sz="2800" dirty="0" err="1" smtClean="0">
                <a:solidFill>
                  <a:srgbClr val="FFFFFF"/>
                </a:solidFill>
              </a:rPr>
              <a:t>be</a:t>
            </a:r>
            <a:r>
              <a:rPr lang="fr-BE" sz="2800" dirty="0" smtClean="0">
                <a:solidFill>
                  <a:srgbClr val="FFFFFF"/>
                </a:solidFill>
              </a:rPr>
              <a:t> </a:t>
            </a:r>
            <a:r>
              <a:rPr lang="fr-BE" sz="2800" dirty="0" err="1" smtClean="0">
                <a:solidFill>
                  <a:srgbClr val="FFFFFF"/>
                </a:solidFill>
              </a:rPr>
              <a:t>secured</a:t>
            </a:r>
            <a:r>
              <a:rPr lang="fr-BE" sz="2800" dirty="0" smtClean="0">
                <a:solidFill>
                  <a:srgbClr val="FFFFFF"/>
                </a:solidFill>
              </a:rPr>
              <a:t> on a LAN?</a:t>
            </a:r>
          </a:p>
          <a:p>
            <a:pPr marL="832104" lvl="1" indent="-342900">
              <a:spcBef>
                <a:spcPts val="700"/>
              </a:spcBef>
              <a:buSzPct val="95000"/>
              <a:buFont typeface="Wingdings" pitchFamily="2" charset="2"/>
              <a:buChar char="§"/>
            </a:pPr>
            <a:r>
              <a:rPr lang="fr-BE" sz="2800" dirty="0" smtClean="0">
                <a:solidFill>
                  <a:srgbClr val="FFFFFF"/>
                </a:solidFill>
              </a:rPr>
              <a:t>Organisation of the network</a:t>
            </a:r>
          </a:p>
          <a:p>
            <a:pPr marL="1289304" lvl="2" indent="-342900">
              <a:spcBef>
                <a:spcPts val="700"/>
              </a:spcBef>
              <a:buSzPct val="95000"/>
              <a:buFont typeface="Courier New" pitchFamily="49" charset="0"/>
              <a:buChar char="o"/>
            </a:pPr>
            <a:r>
              <a:rPr lang="fr-BE" sz="2800" dirty="0" smtClean="0">
                <a:solidFill>
                  <a:srgbClr val="FFFFFF"/>
                </a:solidFill>
              </a:rPr>
              <a:t>The network </a:t>
            </a:r>
            <a:r>
              <a:rPr lang="fr-BE" sz="2800" dirty="0" err="1" smtClean="0">
                <a:solidFill>
                  <a:srgbClr val="FFFFFF"/>
                </a:solidFill>
              </a:rPr>
              <a:t>head</a:t>
            </a:r>
            <a:endParaRPr lang="fr-BE" sz="2800" dirty="0" smtClean="0">
              <a:solidFill>
                <a:srgbClr val="FFFFFF"/>
              </a:solidFill>
            </a:endParaRPr>
          </a:p>
          <a:p>
            <a:pPr marL="832104" lvl="1" indent="-342900">
              <a:spcBef>
                <a:spcPts val="700"/>
              </a:spcBef>
              <a:buSzPct val="95000"/>
              <a:buFont typeface="Wingdings" pitchFamily="2" charset="2"/>
              <a:buChar char="§"/>
            </a:pPr>
            <a:r>
              <a:rPr lang="fr-BE" sz="2800" dirty="0" smtClean="0">
                <a:solidFill>
                  <a:schemeClr val="bg2">
                    <a:lumMod val="40000"/>
                    <a:lumOff val="60000"/>
                  </a:schemeClr>
                </a:solidFill>
              </a:rPr>
              <a:t>Ports</a:t>
            </a:r>
          </a:p>
          <a:p>
            <a:pPr marL="832104" lvl="1" indent="-342900">
              <a:spcBef>
                <a:spcPts val="700"/>
              </a:spcBef>
              <a:buSzPct val="95000"/>
              <a:buFont typeface="Wingdings" pitchFamily="2" charset="2"/>
              <a:buChar char="§"/>
            </a:pPr>
            <a:r>
              <a:rPr lang="fr-BE" sz="2800" dirty="0" smtClean="0">
                <a:solidFill>
                  <a:srgbClr val="FFFFFF"/>
                </a:solidFill>
              </a:rPr>
              <a:t>Firewall</a:t>
            </a:r>
          </a:p>
          <a:p>
            <a:pPr marL="832104" lvl="1" indent="-342900">
              <a:spcBef>
                <a:spcPts val="700"/>
              </a:spcBef>
              <a:buSzPct val="95000"/>
              <a:buFont typeface="Wingdings" pitchFamily="2" charset="2"/>
              <a:buChar char="§"/>
            </a:pPr>
            <a:r>
              <a:rPr lang="fr-BE" sz="2800" dirty="0" smtClean="0">
                <a:solidFill>
                  <a:srgbClr val="FFFFFF"/>
                </a:solidFill>
              </a:rPr>
              <a:t>Antivirus</a:t>
            </a:r>
          </a:p>
          <a:p>
            <a:pPr marL="832104" lvl="1" indent="-342900">
              <a:spcBef>
                <a:spcPts val="700"/>
              </a:spcBef>
              <a:buSzPct val="95000"/>
              <a:buFont typeface="Wingdings" pitchFamily="2" charset="2"/>
              <a:buChar char="§"/>
            </a:pPr>
            <a:r>
              <a:rPr lang="fr-BE" sz="2800" dirty="0" err="1" smtClean="0">
                <a:solidFill>
                  <a:srgbClr val="FFFFFF"/>
                </a:solidFill>
              </a:rPr>
              <a:t>Other</a:t>
            </a:r>
            <a:r>
              <a:rPr lang="fr-BE" sz="2800" dirty="0" smtClean="0">
                <a:solidFill>
                  <a:srgbClr val="FFFFFF"/>
                </a:solidFill>
              </a:rPr>
              <a:t> types of malware</a:t>
            </a:r>
          </a:p>
          <a:p>
            <a:pPr marL="832104" lvl="1" indent="-342900">
              <a:spcBef>
                <a:spcPts val="700"/>
              </a:spcBef>
              <a:buSzPct val="95000"/>
              <a:buFont typeface="Wingdings" pitchFamily="2" charset="2"/>
              <a:buChar char="§"/>
            </a:pPr>
            <a:r>
              <a:rPr lang="fr-BE" sz="2800" dirty="0" err="1" smtClean="0">
                <a:solidFill>
                  <a:srgbClr val="FFFFFF"/>
                </a:solidFill>
              </a:rPr>
              <a:t>Protect</a:t>
            </a:r>
            <a:r>
              <a:rPr lang="fr-BE" sz="2800" dirty="0" smtClean="0">
                <a:solidFill>
                  <a:srgbClr val="FFFFFF"/>
                </a:solidFill>
              </a:rPr>
              <a:t> </a:t>
            </a:r>
            <a:r>
              <a:rPr lang="fr-BE" sz="2800" dirty="0" err="1" smtClean="0">
                <a:solidFill>
                  <a:srgbClr val="FFFFFF"/>
                </a:solidFill>
              </a:rPr>
              <a:t>your</a:t>
            </a:r>
            <a:r>
              <a:rPr lang="fr-BE" sz="2800" dirty="0" smtClean="0">
                <a:solidFill>
                  <a:srgbClr val="FFFFFF"/>
                </a:solidFill>
              </a:rPr>
              <a:t> computer!</a:t>
            </a:r>
          </a:p>
          <a:p>
            <a:pPr marL="374904" lvl="0" indent="-342900">
              <a:spcBef>
                <a:spcPts val="700"/>
              </a:spcBef>
              <a:buSzPct val="95000"/>
              <a:buFont typeface="Wingdings" pitchFamily="2" charset="2"/>
              <a:buChar char="q"/>
              <a:defRPr/>
            </a:pPr>
            <a:r>
              <a:rPr lang="fr-BE" sz="2800" dirty="0" smtClean="0">
                <a:solidFill>
                  <a:schemeClr val="tx1">
                    <a:lumMod val="50000"/>
                  </a:schemeClr>
                </a:solidFill>
              </a:rPr>
              <a:t> Conclusion</a:t>
            </a:r>
          </a:p>
        </p:txBody>
      </p:sp>
      <p:cxnSp>
        <p:nvCxnSpPr>
          <p:cNvPr id="13" name="Connecteur droit 12"/>
          <p:cNvCxnSpPr/>
          <p:nvPr/>
        </p:nvCxnSpPr>
        <p:spPr>
          <a:xfrm>
            <a:off x="323528" y="620688"/>
            <a:ext cx="849694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ZoneTexte 13"/>
          <p:cNvSpPr txBox="1"/>
          <p:nvPr/>
        </p:nvSpPr>
        <p:spPr>
          <a:xfrm>
            <a:off x="1291953" y="188640"/>
            <a:ext cx="74978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r-BE" dirty="0" smtClean="0"/>
              <a:t>How to </a:t>
            </a:r>
            <a:r>
              <a:rPr lang="fr-BE" dirty="0" err="1" smtClean="0"/>
              <a:t>be</a:t>
            </a:r>
            <a:r>
              <a:rPr lang="fr-BE" dirty="0" smtClean="0"/>
              <a:t> </a:t>
            </a:r>
            <a:r>
              <a:rPr lang="fr-BE" dirty="0" err="1" smtClean="0"/>
              <a:t>secured</a:t>
            </a:r>
            <a:r>
              <a:rPr lang="fr-BE" dirty="0" smtClean="0"/>
              <a:t> on a LAN?     |     How to </a:t>
            </a:r>
            <a:r>
              <a:rPr lang="fr-BE" dirty="0" err="1" smtClean="0"/>
              <a:t>secure</a:t>
            </a:r>
            <a:r>
              <a:rPr lang="fr-BE" dirty="0" smtClean="0"/>
              <a:t> </a:t>
            </a:r>
            <a:r>
              <a:rPr lang="fr-BE" dirty="0" err="1" smtClean="0"/>
              <a:t>your</a:t>
            </a:r>
            <a:r>
              <a:rPr lang="fr-BE" dirty="0" smtClean="0"/>
              <a:t> home network? - 2010</a:t>
            </a:r>
            <a:endParaRPr lang="fr-BE" dirty="0"/>
          </a:p>
        </p:txBody>
      </p:sp>
      <p:sp>
        <p:nvSpPr>
          <p:cNvPr id="16" name="Arc 15"/>
          <p:cNvSpPr/>
          <p:nvPr/>
        </p:nvSpPr>
        <p:spPr>
          <a:xfrm rot="12086623">
            <a:off x="590581" y="-186424"/>
            <a:ext cx="864096" cy="836712"/>
          </a:xfrm>
          <a:prstGeom prst="arc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18" name="Arc 17"/>
          <p:cNvSpPr/>
          <p:nvPr/>
        </p:nvSpPr>
        <p:spPr>
          <a:xfrm rot="2909889">
            <a:off x="93876" y="-21798"/>
            <a:ext cx="504056" cy="1152128"/>
          </a:xfrm>
          <a:prstGeom prst="arc">
            <a:avLst>
              <a:gd name="adj1" fmla="val 16578372"/>
              <a:gd name="adj2" fmla="val 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19" name="Arc 18"/>
          <p:cNvSpPr/>
          <p:nvPr/>
        </p:nvSpPr>
        <p:spPr>
          <a:xfrm rot="12086623">
            <a:off x="662590" y="-128992"/>
            <a:ext cx="864096" cy="836712"/>
          </a:xfrm>
          <a:prstGeom prst="arc">
            <a:avLst>
              <a:gd name="adj1" fmla="val 17032886"/>
              <a:gd name="adj2" fmla="val 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23528" y="662853"/>
            <a:ext cx="9716616" cy="965947"/>
          </a:xfrm>
        </p:spPr>
        <p:txBody>
          <a:bodyPr/>
          <a:lstStyle/>
          <a:p>
            <a:r>
              <a:rPr lang="fr-BE" dirty="0" smtClean="0"/>
              <a:t>Ports</a:t>
            </a:r>
            <a:endParaRPr lang="fr-BE" sz="1100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83568" y="1988840"/>
            <a:ext cx="8280920" cy="4608512"/>
          </a:xfrm>
        </p:spPr>
        <p:txBody>
          <a:bodyPr>
            <a:noAutofit/>
          </a:bodyPr>
          <a:lstStyle/>
          <a:p>
            <a:pPr>
              <a:buFont typeface="Wingdings" pitchFamily="2" charset="2"/>
              <a:buChar char="q"/>
            </a:pPr>
            <a:r>
              <a:rPr lang="en-GB" sz="2800" dirty="0" smtClean="0"/>
              <a:t>2</a:t>
            </a:r>
            <a:r>
              <a:rPr lang="en-GB" sz="2800" baseline="30000" dirty="0" smtClean="0"/>
              <a:t>16</a:t>
            </a:r>
            <a:r>
              <a:rPr lang="en-GB" sz="2800" dirty="0" smtClean="0"/>
              <a:t> available</a:t>
            </a:r>
          </a:p>
          <a:p>
            <a:pPr>
              <a:buFont typeface="Wingdings" pitchFamily="2" charset="2"/>
              <a:buChar char="q"/>
            </a:pPr>
            <a:r>
              <a:rPr lang="en-GB" sz="2800" dirty="0" smtClean="0"/>
              <a:t>IP + port = socket</a:t>
            </a:r>
          </a:p>
          <a:p>
            <a:pPr lvl="1">
              <a:buClr>
                <a:schemeClr val="tx1"/>
              </a:buClr>
              <a:buFont typeface="Courier New" pitchFamily="49" charset="0"/>
              <a:buChar char="o"/>
            </a:pPr>
            <a:r>
              <a:rPr lang="en-GB" sz="2600" dirty="0" smtClean="0"/>
              <a:t>Example: 192.168.1.2:27015</a:t>
            </a:r>
          </a:p>
          <a:p>
            <a:pPr>
              <a:buFont typeface="Wingdings" pitchFamily="2" charset="2"/>
              <a:buChar char="q"/>
            </a:pPr>
            <a:endParaRPr lang="en-GB" sz="2800" dirty="0" smtClean="0"/>
          </a:p>
          <a:p>
            <a:pPr>
              <a:buFont typeface="Wingdings" pitchFamily="2" charset="2"/>
              <a:buChar char="q"/>
            </a:pPr>
            <a:r>
              <a:rPr lang="en-GB" sz="2800" dirty="0" smtClean="0"/>
              <a:t>Sending packets :</a:t>
            </a:r>
          </a:p>
          <a:p>
            <a:pPr lvl="1" algn="just">
              <a:buClr>
                <a:schemeClr val="tx1"/>
              </a:buClr>
              <a:buFont typeface="Courier New" pitchFamily="49" charset="0"/>
              <a:buChar char="o"/>
            </a:pPr>
            <a:r>
              <a:rPr lang="en-GB" sz="2600" dirty="0" smtClean="0"/>
              <a:t>The I.P. identifies the PC and the port identifies the program</a:t>
            </a:r>
          </a:p>
          <a:p>
            <a:pPr lvl="1" algn="just">
              <a:buClr>
                <a:schemeClr val="tx1"/>
              </a:buClr>
              <a:buFont typeface="Courier New" pitchFamily="49" charset="0"/>
              <a:buChar char="o"/>
            </a:pPr>
            <a:r>
              <a:rPr lang="en-GB" sz="2600" dirty="0" smtClean="0"/>
              <a:t>When a PC receives packets on a port, they are sent to the corresponding program</a:t>
            </a:r>
            <a:endParaRPr lang="en-GB" sz="2600" dirty="0"/>
          </a:p>
        </p:txBody>
      </p:sp>
      <p:cxnSp>
        <p:nvCxnSpPr>
          <p:cNvPr id="9" name="Connecteur droit 8"/>
          <p:cNvCxnSpPr/>
          <p:nvPr/>
        </p:nvCxnSpPr>
        <p:spPr>
          <a:xfrm>
            <a:off x="323528" y="620688"/>
            <a:ext cx="849694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Arc 10"/>
          <p:cNvSpPr/>
          <p:nvPr/>
        </p:nvSpPr>
        <p:spPr>
          <a:xfrm rot="12086623">
            <a:off x="590581" y="-186424"/>
            <a:ext cx="864096" cy="836712"/>
          </a:xfrm>
          <a:prstGeom prst="arc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12" name="Arc 11"/>
          <p:cNvSpPr/>
          <p:nvPr/>
        </p:nvSpPr>
        <p:spPr>
          <a:xfrm rot="2909889">
            <a:off x="93876" y="-21798"/>
            <a:ext cx="504056" cy="1152128"/>
          </a:xfrm>
          <a:prstGeom prst="arc">
            <a:avLst>
              <a:gd name="adj1" fmla="val 16578372"/>
              <a:gd name="adj2" fmla="val 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13" name="Arc 12"/>
          <p:cNvSpPr/>
          <p:nvPr/>
        </p:nvSpPr>
        <p:spPr>
          <a:xfrm rot="12086623">
            <a:off x="662590" y="-128992"/>
            <a:ext cx="864096" cy="836712"/>
          </a:xfrm>
          <a:prstGeom prst="arc">
            <a:avLst>
              <a:gd name="adj1" fmla="val 17032886"/>
              <a:gd name="adj2" fmla="val 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15" name="ZoneTexte 14"/>
          <p:cNvSpPr txBox="1"/>
          <p:nvPr/>
        </p:nvSpPr>
        <p:spPr>
          <a:xfrm>
            <a:off x="683568" y="188640"/>
            <a:ext cx="81062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BE" dirty="0" smtClean="0"/>
              <a:t>How to </a:t>
            </a:r>
            <a:r>
              <a:rPr lang="fr-BE" dirty="0" err="1" smtClean="0"/>
              <a:t>be</a:t>
            </a:r>
            <a:r>
              <a:rPr lang="fr-BE" dirty="0" smtClean="0"/>
              <a:t> </a:t>
            </a:r>
            <a:r>
              <a:rPr lang="fr-BE" dirty="0" err="1" smtClean="0"/>
              <a:t>secured</a:t>
            </a:r>
            <a:r>
              <a:rPr lang="fr-BE" dirty="0" smtClean="0"/>
              <a:t> on a LAN?     |     How to </a:t>
            </a:r>
            <a:r>
              <a:rPr lang="fr-BE" dirty="0" err="1" smtClean="0"/>
              <a:t>secure</a:t>
            </a:r>
            <a:r>
              <a:rPr lang="fr-BE" dirty="0" smtClean="0"/>
              <a:t> </a:t>
            </a:r>
            <a:r>
              <a:rPr lang="fr-BE" dirty="0" err="1" smtClean="0"/>
              <a:t>your</a:t>
            </a:r>
            <a:r>
              <a:rPr lang="fr-BE" dirty="0" smtClean="0"/>
              <a:t> home network? - 2010</a:t>
            </a:r>
            <a:endParaRPr lang="fr-BE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du texte 2"/>
          <p:cNvSpPr txBox="1">
            <a:spLocks/>
          </p:cNvSpPr>
          <p:nvPr/>
        </p:nvSpPr>
        <p:spPr>
          <a:xfrm>
            <a:off x="683568" y="836712"/>
            <a:ext cx="7704856" cy="5904656"/>
          </a:xfrm>
          <a:prstGeom prst="rect">
            <a:avLst/>
          </a:prstGeom>
        </p:spPr>
        <p:txBody>
          <a:bodyPr vert="horz" anchor="t">
            <a:noAutofit/>
          </a:bodyPr>
          <a:lstStyle/>
          <a:p>
            <a:pPr marL="374904" marR="0" lvl="0" indent="-342900" algn="l" defTabSz="914400" rtl="0" eaLnBrk="1" fontAlgn="auto" latinLnBrk="0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95000"/>
              <a:buFont typeface="Wingdings" pitchFamily="2" charset="2"/>
              <a:buChar char="q"/>
              <a:tabLst/>
              <a:defRPr/>
            </a:pPr>
            <a:r>
              <a:rPr lang="fr-BE" sz="2800" noProof="0" dirty="0" smtClean="0">
                <a:solidFill>
                  <a:srgbClr val="777777"/>
                </a:solidFill>
              </a:rPr>
              <a:t>Introduction</a:t>
            </a:r>
            <a:endParaRPr kumimoji="0" lang="fr-BE" sz="2800" b="0" i="0" u="none" strike="noStrike" kern="1200" cap="none" spc="0" normalizeH="0" baseline="0" noProof="0" dirty="0" smtClean="0">
              <a:ln>
                <a:noFill/>
              </a:ln>
              <a:solidFill>
                <a:srgbClr val="777777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74904" marR="0" lvl="0" indent="-342900" algn="l" defTabSz="914400" rtl="0" eaLnBrk="1" fontAlgn="auto" latinLnBrk="0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95000"/>
              <a:buFont typeface="Wingdings" pitchFamily="2" charset="2"/>
              <a:buChar char="q"/>
              <a:tabLst/>
              <a:defRPr/>
            </a:pPr>
            <a:r>
              <a:rPr kumimoji="0" lang="fr-BE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Securing</a:t>
            </a:r>
            <a:r>
              <a:rPr kumimoji="0" lang="fr-BE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fr-BE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your</a:t>
            </a:r>
            <a:r>
              <a:rPr kumimoji="0" lang="fr-BE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fr-BE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Wi-Fi</a:t>
            </a:r>
            <a:r>
              <a:rPr kumimoji="0" lang="fr-BE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installation</a:t>
            </a:r>
          </a:p>
          <a:p>
            <a:pPr marL="374904" lvl="0" indent="-342900">
              <a:spcBef>
                <a:spcPts val="700"/>
              </a:spcBef>
              <a:buSzPct val="95000"/>
              <a:buFont typeface="Wingdings" pitchFamily="2" charset="2"/>
              <a:buChar char="q"/>
              <a:defRPr/>
            </a:pPr>
            <a:r>
              <a:rPr lang="fr-BE" sz="2800" dirty="0" smtClean="0">
                <a:solidFill>
                  <a:srgbClr val="FFFFFF"/>
                </a:solidFill>
              </a:rPr>
              <a:t>How to </a:t>
            </a:r>
            <a:r>
              <a:rPr lang="fr-BE" sz="2800" dirty="0" err="1" smtClean="0">
                <a:solidFill>
                  <a:srgbClr val="FFFFFF"/>
                </a:solidFill>
              </a:rPr>
              <a:t>be</a:t>
            </a:r>
            <a:r>
              <a:rPr lang="fr-BE" sz="2800" dirty="0" smtClean="0">
                <a:solidFill>
                  <a:srgbClr val="FFFFFF"/>
                </a:solidFill>
              </a:rPr>
              <a:t> </a:t>
            </a:r>
            <a:r>
              <a:rPr lang="fr-BE" sz="2800" dirty="0" err="1" smtClean="0">
                <a:solidFill>
                  <a:srgbClr val="FFFFFF"/>
                </a:solidFill>
              </a:rPr>
              <a:t>secured</a:t>
            </a:r>
            <a:r>
              <a:rPr lang="fr-BE" sz="2800" dirty="0" smtClean="0">
                <a:solidFill>
                  <a:srgbClr val="FFFFFF"/>
                </a:solidFill>
              </a:rPr>
              <a:t> on a LAN?</a:t>
            </a:r>
          </a:p>
          <a:p>
            <a:pPr marL="832104" lvl="1" indent="-342900">
              <a:spcBef>
                <a:spcPts val="700"/>
              </a:spcBef>
              <a:buSzPct val="95000"/>
              <a:buFont typeface="Wingdings" pitchFamily="2" charset="2"/>
              <a:buChar char="§"/>
            </a:pPr>
            <a:r>
              <a:rPr lang="fr-BE" sz="2800" dirty="0" smtClean="0">
                <a:solidFill>
                  <a:srgbClr val="FFFFFF"/>
                </a:solidFill>
              </a:rPr>
              <a:t>Organisation of the network</a:t>
            </a:r>
          </a:p>
          <a:p>
            <a:pPr marL="1289304" lvl="2" indent="-342900">
              <a:spcBef>
                <a:spcPts val="700"/>
              </a:spcBef>
              <a:buSzPct val="95000"/>
              <a:buFont typeface="Courier New" pitchFamily="49" charset="0"/>
              <a:buChar char="o"/>
            </a:pPr>
            <a:r>
              <a:rPr lang="fr-BE" sz="2800" dirty="0" smtClean="0">
                <a:solidFill>
                  <a:srgbClr val="FFFFFF"/>
                </a:solidFill>
              </a:rPr>
              <a:t>The network </a:t>
            </a:r>
            <a:r>
              <a:rPr lang="fr-BE" sz="2800" dirty="0" err="1" smtClean="0">
                <a:solidFill>
                  <a:srgbClr val="FFFFFF"/>
                </a:solidFill>
              </a:rPr>
              <a:t>head</a:t>
            </a:r>
            <a:endParaRPr lang="fr-BE" sz="2800" dirty="0" smtClean="0">
              <a:solidFill>
                <a:srgbClr val="FFFFFF"/>
              </a:solidFill>
            </a:endParaRPr>
          </a:p>
          <a:p>
            <a:pPr marL="832104" lvl="1" indent="-342900">
              <a:spcBef>
                <a:spcPts val="700"/>
              </a:spcBef>
              <a:buSzPct val="95000"/>
              <a:buFont typeface="Wingdings" pitchFamily="2" charset="2"/>
              <a:buChar char="§"/>
            </a:pPr>
            <a:r>
              <a:rPr lang="fr-BE" sz="2800" dirty="0" smtClean="0">
                <a:solidFill>
                  <a:srgbClr val="FFFFFF"/>
                </a:solidFill>
              </a:rPr>
              <a:t>Ports</a:t>
            </a:r>
          </a:p>
          <a:p>
            <a:pPr marL="832104" lvl="1" indent="-342900">
              <a:spcBef>
                <a:spcPts val="700"/>
              </a:spcBef>
              <a:buSzPct val="95000"/>
              <a:buFont typeface="Wingdings" pitchFamily="2" charset="2"/>
              <a:buChar char="§"/>
            </a:pPr>
            <a:r>
              <a:rPr lang="fr-BE" sz="2800" dirty="0" smtClean="0">
                <a:solidFill>
                  <a:schemeClr val="bg2">
                    <a:lumMod val="40000"/>
                    <a:lumOff val="60000"/>
                  </a:schemeClr>
                </a:solidFill>
              </a:rPr>
              <a:t>Firewall</a:t>
            </a:r>
          </a:p>
          <a:p>
            <a:pPr marL="832104" lvl="1" indent="-342900">
              <a:spcBef>
                <a:spcPts val="700"/>
              </a:spcBef>
              <a:buSzPct val="95000"/>
              <a:buFont typeface="Wingdings" pitchFamily="2" charset="2"/>
              <a:buChar char="§"/>
            </a:pPr>
            <a:r>
              <a:rPr lang="fr-BE" sz="2800" dirty="0" smtClean="0">
                <a:solidFill>
                  <a:srgbClr val="FFFFFF"/>
                </a:solidFill>
              </a:rPr>
              <a:t>Antivirus</a:t>
            </a:r>
          </a:p>
          <a:p>
            <a:pPr marL="832104" lvl="1" indent="-342900">
              <a:spcBef>
                <a:spcPts val="700"/>
              </a:spcBef>
              <a:buSzPct val="95000"/>
              <a:buFont typeface="Wingdings" pitchFamily="2" charset="2"/>
              <a:buChar char="§"/>
            </a:pPr>
            <a:r>
              <a:rPr lang="fr-BE" sz="2800" dirty="0" err="1" smtClean="0">
                <a:solidFill>
                  <a:srgbClr val="FFFFFF"/>
                </a:solidFill>
              </a:rPr>
              <a:t>Other</a:t>
            </a:r>
            <a:r>
              <a:rPr lang="fr-BE" sz="2800" dirty="0" smtClean="0">
                <a:solidFill>
                  <a:srgbClr val="FFFFFF"/>
                </a:solidFill>
              </a:rPr>
              <a:t> types of malware</a:t>
            </a:r>
          </a:p>
          <a:p>
            <a:pPr marL="832104" lvl="1" indent="-342900">
              <a:spcBef>
                <a:spcPts val="700"/>
              </a:spcBef>
              <a:buSzPct val="95000"/>
              <a:buFont typeface="Wingdings" pitchFamily="2" charset="2"/>
              <a:buChar char="§"/>
            </a:pPr>
            <a:r>
              <a:rPr lang="fr-BE" sz="2800" dirty="0" err="1" smtClean="0">
                <a:solidFill>
                  <a:srgbClr val="FFFFFF"/>
                </a:solidFill>
              </a:rPr>
              <a:t>Protect</a:t>
            </a:r>
            <a:r>
              <a:rPr lang="fr-BE" sz="2800" dirty="0" smtClean="0">
                <a:solidFill>
                  <a:srgbClr val="FFFFFF"/>
                </a:solidFill>
              </a:rPr>
              <a:t> </a:t>
            </a:r>
            <a:r>
              <a:rPr lang="fr-BE" sz="2800" dirty="0" err="1" smtClean="0">
                <a:solidFill>
                  <a:srgbClr val="FFFFFF"/>
                </a:solidFill>
              </a:rPr>
              <a:t>your</a:t>
            </a:r>
            <a:r>
              <a:rPr lang="fr-BE" sz="2800" dirty="0" smtClean="0">
                <a:solidFill>
                  <a:srgbClr val="FFFFFF"/>
                </a:solidFill>
              </a:rPr>
              <a:t> computer!</a:t>
            </a:r>
          </a:p>
          <a:p>
            <a:pPr marL="374904" lvl="0" indent="-342900">
              <a:spcBef>
                <a:spcPts val="700"/>
              </a:spcBef>
              <a:buSzPct val="95000"/>
              <a:buFont typeface="Wingdings" pitchFamily="2" charset="2"/>
              <a:buChar char="q"/>
              <a:defRPr/>
            </a:pPr>
            <a:r>
              <a:rPr lang="fr-BE" sz="2800" dirty="0" smtClean="0">
                <a:solidFill>
                  <a:schemeClr val="tx1">
                    <a:lumMod val="50000"/>
                  </a:schemeClr>
                </a:solidFill>
              </a:rPr>
              <a:t> Conclusion</a:t>
            </a:r>
          </a:p>
        </p:txBody>
      </p:sp>
      <p:cxnSp>
        <p:nvCxnSpPr>
          <p:cNvPr id="13" name="Connecteur droit 12"/>
          <p:cNvCxnSpPr/>
          <p:nvPr/>
        </p:nvCxnSpPr>
        <p:spPr>
          <a:xfrm>
            <a:off x="323528" y="620688"/>
            <a:ext cx="849694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ZoneTexte 13"/>
          <p:cNvSpPr txBox="1"/>
          <p:nvPr/>
        </p:nvSpPr>
        <p:spPr>
          <a:xfrm>
            <a:off x="1291953" y="188640"/>
            <a:ext cx="74978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r-BE" dirty="0" smtClean="0"/>
              <a:t>How to </a:t>
            </a:r>
            <a:r>
              <a:rPr lang="fr-BE" dirty="0" err="1" smtClean="0"/>
              <a:t>be</a:t>
            </a:r>
            <a:r>
              <a:rPr lang="fr-BE" dirty="0" smtClean="0"/>
              <a:t> </a:t>
            </a:r>
            <a:r>
              <a:rPr lang="fr-BE" dirty="0" err="1" smtClean="0"/>
              <a:t>secured</a:t>
            </a:r>
            <a:r>
              <a:rPr lang="fr-BE" dirty="0" smtClean="0"/>
              <a:t> on a LAN?     |     How to </a:t>
            </a:r>
            <a:r>
              <a:rPr lang="fr-BE" dirty="0" err="1" smtClean="0"/>
              <a:t>secure</a:t>
            </a:r>
            <a:r>
              <a:rPr lang="fr-BE" dirty="0" smtClean="0"/>
              <a:t> </a:t>
            </a:r>
            <a:r>
              <a:rPr lang="fr-BE" dirty="0" err="1" smtClean="0"/>
              <a:t>your</a:t>
            </a:r>
            <a:r>
              <a:rPr lang="fr-BE" dirty="0" smtClean="0"/>
              <a:t> home network? - 2010</a:t>
            </a:r>
            <a:endParaRPr lang="fr-BE" dirty="0"/>
          </a:p>
        </p:txBody>
      </p:sp>
      <p:sp>
        <p:nvSpPr>
          <p:cNvPr id="16" name="Arc 15"/>
          <p:cNvSpPr/>
          <p:nvPr/>
        </p:nvSpPr>
        <p:spPr>
          <a:xfrm rot="12086623">
            <a:off x="590581" y="-186424"/>
            <a:ext cx="864096" cy="836712"/>
          </a:xfrm>
          <a:prstGeom prst="arc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18" name="Arc 17"/>
          <p:cNvSpPr/>
          <p:nvPr/>
        </p:nvSpPr>
        <p:spPr>
          <a:xfrm rot="2909889">
            <a:off x="93876" y="-21798"/>
            <a:ext cx="504056" cy="1152128"/>
          </a:xfrm>
          <a:prstGeom prst="arc">
            <a:avLst>
              <a:gd name="adj1" fmla="val 16578372"/>
              <a:gd name="adj2" fmla="val 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19" name="Arc 18"/>
          <p:cNvSpPr/>
          <p:nvPr/>
        </p:nvSpPr>
        <p:spPr>
          <a:xfrm rot="12086623">
            <a:off x="662590" y="-128992"/>
            <a:ext cx="864096" cy="836712"/>
          </a:xfrm>
          <a:prstGeom prst="arc">
            <a:avLst>
              <a:gd name="adj1" fmla="val 17032886"/>
              <a:gd name="adj2" fmla="val 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23528" y="662853"/>
            <a:ext cx="9716616" cy="965947"/>
          </a:xfrm>
        </p:spPr>
        <p:txBody>
          <a:bodyPr/>
          <a:lstStyle/>
          <a:p>
            <a:r>
              <a:rPr lang="fr-BE" dirty="0" smtClean="0"/>
              <a:t>Firewall</a:t>
            </a:r>
            <a:endParaRPr lang="fr-BE" sz="1100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83568" y="1988840"/>
            <a:ext cx="8280920" cy="4869160"/>
          </a:xfrm>
        </p:spPr>
        <p:txBody>
          <a:bodyPr>
            <a:noAutofit/>
          </a:bodyPr>
          <a:lstStyle/>
          <a:p>
            <a:pPr>
              <a:buFont typeface="Wingdings" pitchFamily="2" charset="2"/>
              <a:buChar char="q"/>
            </a:pPr>
            <a:r>
              <a:rPr lang="en-GB" sz="2800" dirty="0" smtClean="0"/>
              <a:t>How does it work?</a:t>
            </a:r>
          </a:p>
          <a:p>
            <a:pPr lvl="1" algn="just">
              <a:buClr>
                <a:schemeClr val="tx1"/>
              </a:buClr>
              <a:buFont typeface="Courier New" pitchFamily="49" charset="0"/>
              <a:buChar char="o"/>
            </a:pPr>
            <a:r>
              <a:rPr lang="en-GB" sz="2600" dirty="0" smtClean="0"/>
              <a:t>Allow</a:t>
            </a:r>
          </a:p>
          <a:p>
            <a:pPr lvl="1" algn="just">
              <a:buClr>
                <a:schemeClr val="tx1"/>
              </a:buClr>
              <a:buFont typeface="Courier New" pitchFamily="49" charset="0"/>
              <a:buChar char="o"/>
            </a:pPr>
            <a:r>
              <a:rPr lang="en-GB" sz="2600" dirty="0" smtClean="0"/>
              <a:t>Deny</a:t>
            </a:r>
          </a:p>
          <a:p>
            <a:pPr lvl="1" algn="just">
              <a:buClr>
                <a:schemeClr val="tx1"/>
              </a:buClr>
              <a:buFont typeface="Courier New" pitchFamily="49" charset="0"/>
              <a:buChar char="o"/>
            </a:pPr>
            <a:r>
              <a:rPr lang="en-GB" sz="2600" dirty="0" smtClean="0"/>
              <a:t>Drop</a:t>
            </a:r>
          </a:p>
          <a:p>
            <a:pPr lvl="1" algn="just">
              <a:buClr>
                <a:schemeClr val="tx1"/>
              </a:buClr>
            </a:pPr>
            <a:endParaRPr lang="en-GB" sz="2600" dirty="0" smtClean="0"/>
          </a:p>
          <a:p>
            <a:pPr>
              <a:buFont typeface="Wingdings" pitchFamily="2" charset="2"/>
              <a:buChar char="q"/>
            </a:pPr>
            <a:r>
              <a:rPr lang="en-GB" sz="2800" dirty="0" smtClean="0"/>
              <a:t>Two security levels:</a:t>
            </a:r>
          </a:p>
          <a:p>
            <a:pPr lvl="1" algn="just">
              <a:buClr>
                <a:schemeClr val="tx1"/>
              </a:buClr>
              <a:buFont typeface="Courier New" pitchFamily="49" charset="0"/>
              <a:buChar char="o"/>
            </a:pPr>
            <a:r>
              <a:rPr lang="en-GB" sz="2800" dirty="0" smtClean="0"/>
              <a:t>Authorize only the communications which have been explicitly specified;</a:t>
            </a:r>
            <a:endParaRPr lang="en-GB" sz="2600" dirty="0" smtClean="0"/>
          </a:p>
          <a:p>
            <a:pPr lvl="1" algn="just">
              <a:buClr>
                <a:schemeClr val="tx1"/>
              </a:buClr>
              <a:buFont typeface="Courier New" pitchFamily="49" charset="0"/>
              <a:buChar char="o"/>
            </a:pPr>
            <a:r>
              <a:rPr lang="en-GB" sz="2800" dirty="0" smtClean="0"/>
              <a:t>Deny the communications which have been  explicitly specified</a:t>
            </a:r>
            <a:endParaRPr lang="en-GB" sz="2600" dirty="0" smtClean="0"/>
          </a:p>
        </p:txBody>
      </p:sp>
      <p:cxnSp>
        <p:nvCxnSpPr>
          <p:cNvPr id="9" name="Connecteur droit 8"/>
          <p:cNvCxnSpPr/>
          <p:nvPr/>
        </p:nvCxnSpPr>
        <p:spPr>
          <a:xfrm>
            <a:off x="323528" y="620688"/>
            <a:ext cx="849694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Arc 10"/>
          <p:cNvSpPr/>
          <p:nvPr/>
        </p:nvSpPr>
        <p:spPr>
          <a:xfrm rot="12086623">
            <a:off x="590581" y="-186424"/>
            <a:ext cx="864096" cy="836712"/>
          </a:xfrm>
          <a:prstGeom prst="arc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12" name="Arc 11"/>
          <p:cNvSpPr/>
          <p:nvPr/>
        </p:nvSpPr>
        <p:spPr>
          <a:xfrm rot="2909889">
            <a:off x="93876" y="-21798"/>
            <a:ext cx="504056" cy="1152128"/>
          </a:xfrm>
          <a:prstGeom prst="arc">
            <a:avLst>
              <a:gd name="adj1" fmla="val 16578372"/>
              <a:gd name="adj2" fmla="val 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13" name="Arc 12"/>
          <p:cNvSpPr/>
          <p:nvPr/>
        </p:nvSpPr>
        <p:spPr>
          <a:xfrm rot="12086623">
            <a:off x="662590" y="-128992"/>
            <a:ext cx="864096" cy="836712"/>
          </a:xfrm>
          <a:prstGeom prst="arc">
            <a:avLst>
              <a:gd name="adj1" fmla="val 17032886"/>
              <a:gd name="adj2" fmla="val 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15" name="ZoneTexte 14"/>
          <p:cNvSpPr txBox="1"/>
          <p:nvPr/>
        </p:nvSpPr>
        <p:spPr>
          <a:xfrm>
            <a:off x="755576" y="188640"/>
            <a:ext cx="80342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BE" dirty="0" smtClean="0"/>
              <a:t>How to </a:t>
            </a:r>
            <a:r>
              <a:rPr lang="fr-BE" dirty="0" err="1" smtClean="0"/>
              <a:t>be</a:t>
            </a:r>
            <a:r>
              <a:rPr lang="fr-BE" dirty="0" smtClean="0"/>
              <a:t> </a:t>
            </a:r>
            <a:r>
              <a:rPr lang="fr-BE" dirty="0" err="1" smtClean="0"/>
              <a:t>secured</a:t>
            </a:r>
            <a:r>
              <a:rPr lang="fr-BE" dirty="0" smtClean="0"/>
              <a:t> on a LAN?     |     How to </a:t>
            </a:r>
            <a:r>
              <a:rPr lang="fr-BE" dirty="0" err="1" smtClean="0"/>
              <a:t>secure</a:t>
            </a:r>
            <a:r>
              <a:rPr lang="fr-BE" dirty="0" smtClean="0"/>
              <a:t> </a:t>
            </a:r>
            <a:r>
              <a:rPr lang="fr-BE" dirty="0" err="1" smtClean="0"/>
              <a:t>your</a:t>
            </a:r>
            <a:r>
              <a:rPr lang="fr-BE" dirty="0" smtClean="0"/>
              <a:t> home network? - 2010</a:t>
            </a:r>
            <a:endParaRPr lang="fr-BE" dirty="0"/>
          </a:p>
        </p:txBody>
      </p:sp>
      <p:pic>
        <p:nvPicPr>
          <p:cNvPr id="10" name="Picture 3" descr="C:\Users\pietke\Desktop\ulg\English pres\Firewallimg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4008" y="1412776"/>
            <a:ext cx="3873500" cy="22733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du texte 2"/>
          <p:cNvSpPr txBox="1">
            <a:spLocks/>
          </p:cNvSpPr>
          <p:nvPr/>
        </p:nvSpPr>
        <p:spPr>
          <a:xfrm>
            <a:off x="683568" y="836712"/>
            <a:ext cx="7704856" cy="5904656"/>
          </a:xfrm>
          <a:prstGeom prst="rect">
            <a:avLst/>
          </a:prstGeom>
        </p:spPr>
        <p:txBody>
          <a:bodyPr vert="horz" anchor="t">
            <a:noAutofit/>
          </a:bodyPr>
          <a:lstStyle/>
          <a:p>
            <a:pPr marL="374904" marR="0" lvl="0" indent="-342900" algn="l" defTabSz="914400" rtl="0" eaLnBrk="1" fontAlgn="auto" latinLnBrk="0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95000"/>
              <a:buFont typeface="Wingdings" pitchFamily="2" charset="2"/>
              <a:buChar char="q"/>
              <a:tabLst/>
              <a:defRPr/>
            </a:pPr>
            <a:r>
              <a:rPr lang="fr-BE" sz="2800" noProof="0" dirty="0" smtClean="0">
                <a:solidFill>
                  <a:srgbClr val="777777"/>
                </a:solidFill>
              </a:rPr>
              <a:t>Introduction</a:t>
            </a:r>
            <a:endParaRPr kumimoji="0" lang="fr-BE" sz="2800" b="0" i="0" u="none" strike="noStrike" kern="1200" cap="none" spc="0" normalizeH="0" baseline="0" noProof="0" dirty="0" smtClean="0">
              <a:ln>
                <a:noFill/>
              </a:ln>
              <a:solidFill>
                <a:srgbClr val="777777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74904" marR="0" lvl="0" indent="-342900" algn="l" defTabSz="914400" rtl="0" eaLnBrk="1" fontAlgn="auto" latinLnBrk="0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95000"/>
              <a:buFont typeface="Wingdings" pitchFamily="2" charset="2"/>
              <a:buChar char="q"/>
              <a:tabLst/>
              <a:defRPr/>
            </a:pPr>
            <a:r>
              <a:rPr kumimoji="0" lang="fr-BE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Securing</a:t>
            </a:r>
            <a:r>
              <a:rPr kumimoji="0" lang="fr-BE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fr-BE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your</a:t>
            </a:r>
            <a:r>
              <a:rPr kumimoji="0" lang="fr-BE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fr-BE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Wi-Fi</a:t>
            </a:r>
            <a:r>
              <a:rPr kumimoji="0" lang="fr-BE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installation</a:t>
            </a:r>
          </a:p>
          <a:p>
            <a:pPr marL="374904" lvl="0" indent="-342900">
              <a:spcBef>
                <a:spcPts val="700"/>
              </a:spcBef>
              <a:buSzPct val="95000"/>
              <a:buFont typeface="Wingdings" pitchFamily="2" charset="2"/>
              <a:buChar char="q"/>
              <a:defRPr/>
            </a:pPr>
            <a:r>
              <a:rPr lang="fr-BE" sz="2800" dirty="0" smtClean="0">
                <a:solidFill>
                  <a:srgbClr val="FFFFFF"/>
                </a:solidFill>
              </a:rPr>
              <a:t>How to </a:t>
            </a:r>
            <a:r>
              <a:rPr lang="fr-BE" sz="2800" dirty="0" err="1" smtClean="0">
                <a:solidFill>
                  <a:srgbClr val="FFFFFF"/>
                </a:solidFill>
              </a:rPr>
              <a:t>be</a:t>
            </a:r>
            <a:r>
              <a:rPr lang="fr-BE" sz="2800" dirty="0" smtClean="0">
                <a:solidFill>
                  <a:srgbClr val="FFFFFF"/>
                </a:solidFill>
              </a:rPr>
              <a:t> </a:t>
            </a:r>
            <a:r>
              <a:rPr lang="fr-BE" sz="2800" dirty="0" err="1" smtClean="0">
                <a:solidFill>
                  <a:srgbClr val="FFFFFF"/>
                </a:solidFill>
              </a:rPr>
              <a:t>secured</a:t>
            </a:r>
            <a:r>
              <a:rPr lang="fr-BE" sz="2800" dirty="0" smtClean="0">
                <a:solidFill>
                  <a:srgbClr val="FFFFFF"/>
                </a:solidFill>
              </a:rPr>
              <a:t> on a LAN?</a:t>
            </a:r>
          </a:p>
          <a:p>
            <a:pPr marL="832104" lvl="1" indent="-342900">
              <a:spcBef>
                <a:spcPts val="700"/>
              </a:spcBef>
              <a:buSzPct val="95000"/>
              <a:buFont typeface="Wingdings" pitchFamily="2" charset="2"/>
              <a:buChar char="§"/>
            </a:pPr>
            <a:r>
              <a:rPr lang="fr-BE" sz="2800" dirty="0" smtClean="0">
                <a:solidFill>
                  <a:srgbClr val="FFFFFF"/>
                </a:solidFill>
              </a:rPr>
              <a:t>Organisation of the network</a:t>
            </a:r>
          </a:p>
          <a:p>
            <a:pPr marL="1289304" lvl="2" indent="-342900">
              <a:spcBef>
                <a:spcPts val="700"/>
              </a:spcBef>
              <a:buSzPct val="95000"/>
              <a:buFont typeface="Courier New" pitchFamily="49" charset="0"/>
              <a:buChar char="o"/>
            </a:pPr>
            <a:r>
              <a:rPr lang="fr-BE" sz="2800" dirty="0" smtClean="0">
                <a:solidFill>
                  <a:srgbClr val="FFFFFF"/>
                </a:solidFill>
              </a:rPr>
              <a:t>The network </a:t>
            </a:r>
            <a:r>
              <a:rPr lang="fr-BE" sz="2800" dirty="0" err="1" smtClean="0">
                <a:solidFill>
                  <a:srgbClr val="FFFFFF"/>
                </a:solidFill>
              </a:rPr>
              <a:t>head</a:t>
            </a:r>
            <a:endParaRPr lang="fr-BE" sz="2800" dirty="0" smtClean="0">
              <a:solidFill>
                <a:srgbClr val="FFFFFF"/>
              </a:solidFill>
            </a:endParaRPr>
          </a:p>
          <a:p>
            <a:pPr marL="832104" lvl="1" indent="-342900">
              <a:spcBef>
                <a:spcPts val="700"/>
              </a:spcBef>
              <a:buSzPct val="95000"/>
              <a:buFont typeface="Wingdings" pitchFamily="2" charset="2"/>
              <a:buChar char="§"/>
            </a:pPr>
            <a:r>
              <a:rPr lang="fr-BE" sz="2800" dirty="0" smtClean="0">
                <a:solidFill>
                  <a:srgbClr val="FFFFFF"/>
                </a:solidFill>
              </a:rPr>
              <a:t>Ports</a:t>
            </a:r>
          </a:p>
          <a:p>
            <a:pPr marL="832104" lvl="1" indent="-342900">
              <a:spcBef>
                <a:spcPts val="700"/>
              </a:spcBef>
              <a:buSzPct val="95000"/>
              <a:buFont typeface="Wingdings" pitchFamily="2" charset="2"/>
              <a:buChar char="§"/>
            </a:pPr>
            <a:r>
              <a:rPr lang="fr-BE" sz="2800" dirty="0" smtClean="0">
                <a:solidFill>
                  <a:srgbClr val="FFFFFF"/>
                </a:solidFill>
              </a:rPr>
              <a:t>Firewall</a:t>
            </a:r>
          </a:p>
          <a:p>
            <a:pPr marL="832104" lvl="1" indent="-342900">
              <a:spcBef>
                <a:spcPts val="700"/>
              </a:spcBef>
              <a:buSzPct val="95000"/>
              <a:buFont typeface="Wingdings" pitchFamily="2" charset="2"/>
              <a:buChar char="§"/>
            </a:pPr>
            <a:r>
              <a:rPr lang="fr-BE" sz="2800" dirty="0" smtClean="0">
                <a:solidFill>
                  <a:schemeClr val="bg2">
                    <a:lumMod val="40000"/>
                    <a:lumOff val="60000"/>
                  </a:schemeClr>
                </a:solidFill>
              </a:rPr>
              <a:t>Antivirus</a:t>
            </a:r>
          </a:p>
          <a:p>
            <a:pPr marL="832104" lvl="1" indent="-342900">
              <a:spcBef>
                <a:spcPts val="700"/>
              </a:spcBef>
              <a:buSzPct val="95000"/>
              <a:buFont typeface="Wingdings" pitchFamily="2" charset="2"/>
              <a:buChar char="§"/>
            </a:pPr>
            <a:r>
              <a:rPr lang="fr-BE" sz="2800" dirty="0" err="1" smtClean="0">
                <a:solidFill>
                  <a:srgbClr val="FFFFFF"/>
                </a:solidFill>
              </a:rPr>
              <a:t>Other</a:t>
            </a:r>
            <a:r>
              <a:rPr lang="fr-BE" sz="2800" dirty="0" smtClean="0">
                <a:solidFill>
                  <a:srgbClr val="FFFFFF"/>
                </a:solidFill>
              </a:rPr>
              <a:t> types of malware</a:t>
            </a:r>
          </a:p>
          <a:p>
            <a:pPr marL="832104" lvl="1" indent="-342900">
              <a:spcBef>
                <a:spcPts val="700"/>
              </a:spcBef>
              <a:buSzPct val="95000"/>
              <a:buFont typeface="Wingdings" pitchFamily="2" charset="2"/>
              <a:buChar char="§"/>
            </a:pPr>
            <a:r>
              <a:rPr lang="fr-BE" sz="2800" dirty="0" err="1" smtClean="0">
                <a:solidFill>
                  <a:srgbClr val="FFFFFF"/>
                </a:solidFill>
              </a:rPr>
              <a:t>Protect</a:t>
            </a:r>
            <a:r>
              <a:rPr lang="fr-BE" sz="2800" dirty="0" smtClean="0">
                <a:solidFill>
                  <a:srgbClr val="FFFFFF"/>
                </a:solidFill>
              </a:rPr>
              <a:t> </a:t>
            </a:r>
            <a:r>
              <a:rPr lang="fr-BE" sz="2800" dirty="0" err="1" smtClean="0">
                <a:solidFill>
                  <a:srgbClr val="FFFFFF"/>
                </a:solidFill>
              </a:rPr>
              <a:t>your</a:t>
            </a:r>
            <a:r>
              <a:rPr lang="fr-BE" sz="2800" dirty="0" smtClean="0">
                <a:solidFill>
                  <a:srgbClr val="FFFFFF"/>
                </a:solidFill>
              </a:rPr>
              <a:t> computer!</a:t>
            </a:r>
          </a:p>
          <a:p>
            <a:pPr marL="374904" lvl="0" indent="-342900">
              <a:spcBef>
                <a:spcPts val="700"/>
              </a:spcBef>
              <a:buSzPct val="95000"/>
              <a:buFont typeface="Wingdings" pitchFamily="2" charset="2"/>
              <a:buChar char="q"/>
              <a:defRPr/>
            </a:pPr>
            <a:r>
              <a:rPr lang="fr-BE" sz="2800" dirty="0" smtClean="0">
                <a:solidFill>
                  <a:schemeClr val="tx1">
                    <a:lumMod val="50000"/>
                  </a:schemeClr>
                </a:solidFill>
              </a:rPr>
              <a:t> Conclusion</a:t>
            </a:r>
          </a:p>
        </p:txBody>
      </p:sp>
      <p:cxnSp>
        <p:nvCxnSpPr>
          <p:cNvPr id="13" name="Connecteur droit 12"/>
          <p:cNvCxnSpPr/>
          <p:nvPr/>
        </p:nvCxnSpPr>
        <p:spPr>
          <a:xfrm>
            <a:off x="323528" y="620688"/>
            <a:ext cx="849694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ZoneTexte 13"/>
          <p:cNvSpPr txBox="1"/>
          <p:nvPr/>
        </p:nvSpPr>
        <p:spPr>
          <a:xfrm>
            <a:off x="1291953" y="188640"/>
            <a:ext cx="74978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r-BE" dirty="0" smtClean="0"/>
              <a:t>How to </a:t>
            </a:r>
            <a:r>
              <a:rPr lang="fr-BE" dirty="0" err="1" smtClean="0"/>
              <a:t>be</a:t>
            </a:r>
            <a:r>
              <a:rPr lang="fr-BE" dirty="0" smtClean="0"/>
              <a:t> </a:t>
            </a:r>
            <a:r>
              <a:rPr lang="fr-BE" dirty="0" err="1" smtClean="0"/>
              <a:t>secured</a:t>
            </a:r>
            <a:r>
              <a:rPr lang="fr-BE" dirty="0" smtClean="0"/>
              <a:t> on a LAN?     |     How to </a:t>
            </a:r>
            <a:r>
              <a:rPr lang="fr-BE" dirty="0" err="1" smtClean="0"/>
              <a:t>secure</a:t>
            </a:r>
            <a:r>
              <a:rPr lang="fr-BE" dirty="0" smtClean="0"/>
              <a:t> </a:t>
            </a:r>
            <a:r>
              <a:rPr lang="fr-BE" dirty="0" err="1" smtClean="0"/>
              <a:t>your</a:t>
            </a:r>
            <a:r>
              <a:rPr lang="fr-BE" dirty="0" smtClean="0"/>
              <a:t> home network? - 2010</a:t>
            </a:r>
            <a:endParaRPr lang="fr-BE" dirty="0"/>
          </a:p>
        </p:txBody>
      </p:sp>
      <p:sp>
        <p:nvSpPr>
          <p:cNvPr id="16" name="Arc 15"/>
          <p:cNvSpPr/>
          <p:nvPr/>
        </p:nvSpPr>
        <p:spPr>
          <a:xfrm rot="12086623">
            <a:off x="590581" y="-186424"/>
            <a:ext cx="864096" cy="836712"/>
          </a:xfrm>
          <a:prstGeom prst="arc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18" name="Arc 17"/>
          <p:cNvSpPr/>
          <p:nvPr/>
        </p:nvSpPr>
        <p:spPr>
          <a:xfrm rot="2909889">
            <a:off x="93876" y="-21798"/>
            <a:ext cx="504056" cy="1152128"/>
          </a:xfrm>
          <a:prstGeom prst="arc">
            <a:avLst>
              <a:gd name="adj1" fmla="val 16578372"/>
              <a:gd name="adj2" fmla="val 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19" name="Arc 18"/>
          <p:cNvSpPr/>
          <p:nvPr/>
        </p:nvSpPr>
        <p:spPr>
          <a:xfrm rot="12086623">
            <a:off x="662590" y="-128992"/>
            <a:ext cx="864096" cy="836712"/>
          </a:xfrm>
          <a:prstGeom prst="arc">
            <a:avLst>
              <a:gd name="adj1" fmla="val 17032886"/>
              <a:gd name="adj2" fmla="val 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23528" y="662853"/>
            <a:ext cx="9716616" cy="965947"/>
          </a:xfrm>
        </p:spPr>
        <p:txBody>
          <a:bodyPr/>
          <a:lstStyle/>
          <a:p>
            <a:r>
              <a:rPr lang="fr-BE" dirty="0" smtClean="0"/>
              <a:t>Antivirus</a:t>
            </a:r>
            <a:endParaRPr lang="fr-BE" sz="1100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83568" y="1988840"/>
            <a:ext cx="8280920" cy="4869160"/>
          </a:xfrm>
        </p:spPr>
        <p:txBody>
          <a:bodyPr>
            <a:noAutofit/>
          </a:bodyPr>
          <a:lstStyle/>
          <a:p>
            <a:pPr>
              <a:buFont typeface="Wingdings" pitchFamily="2" charset="2"/>
              <a:buChar char="q"/>
            </a:pPr>
            <a:r>
              <a:rPr lang="en-GB" sz="2800" dirty="0" smtClean="0"/>
              <a:t>What is a virus?</a:t>
            </a:r>
          </a:p>
          <a:p>
            <a:pPr>
              <a:buFont typeface="Wingdings" pitchFamily="2" charset="2"/>
              <a:buChar char="q"/>
            </a:pPr>
            <a:r>
              <a:rPr lang="en-GB" sz="2800" dirty="0" smtClean="0"/>
              <a:t>How to detect them?</a:t>
            </a:r>
          </a:p>
          <a:p>
            <a:pPr lvl="1" algn="just">
              <a:buClr>
                <a:schemeClr val="tx1"/>
              </a:buClr>
              <a:buFont typeface="Courier New" pitchFamily="49" charset="0"/>
              <a:buChar char="o"/>
            </a:pPr>
            <a:r>
              <a:rPr lang="en-GB" sz="2600" dirty="0" smtClean="0"/>
              <a:t> Virus signature</a:t>
            </a:r>
          </a:p>
          <a:p>
            <a:pPr lvl="1" algn="just">
              <a:buClr>
                <a:schemeClr val="tx1"/>
              </a:buClr>
              <a:buFont typeface="Courier New" pitchFamily="49" charset="0"/>
              <a:buChar char="o"/>
            </a:pPr>
            <a:r>
              <a:rPr lang="en-GB" sz="2600" dirty="0" smtClean="0"/>
              <a:t> Integrity checker</a:t>
            </a:r>
          </a:p>
          <a:p>
            <a:pPr>
              <a:buFont typeface="Wingdings" pitchFamily="2" charset="2"/>
              <a:buChar char="q"/>
            </a:pPr>
            <a:r>
              <a:rPr lang="en-GB" sz="2800" dirty="0" smtClean="0"/>
              <a:t>How to remove them?</a:t>
            </a:r>
          </a:p>
          <a:p>
            <a:pPr lvl="1" algn="just">
              <a:buClr>
                <a:schemeClr val="tx1"/>
              </a:buClr>
              <a:buFont typeface="Courier New" pitchFamily="49" charset="0"/>
              <a:buChar char="o"/>
            </a:pPr>
            <a:r>
              <a:rPr lang="en-GB" sz="2600" dirty="0" smtClean="0"/>
              <a:t> Deletion of the virus related code in the infected file;</a:t>
            </a:r>
          </a:p>
          <a:p>
            <a:pPr lvl="1" algn="just">
              <a:buClr>
                <a:schemeClr val="tx1"/>
              </a:buClr>
              <a:buFont typeface="Courier New" pitchFamily="49" charset="0"/>
              <a:buChar char="o"/>
            </a:pPr>
            <a:r>
              <a:rPr lang="en-GB" sz="2400" dirty="0" smtClean="0"/>
              <a:t> Deletion of the infected file;</a:t>
            </a:r>
          </a:p>
          <a:p>
            <a:pPr lvl="1" algn="just">
              <a:buClr>
                <a:schemeClr val="tx1"/>
              </a:buClr>
              <a:buFont typeface="Courier New" pitchFamily="49" charset="0"/>
              <a:buChar char="o"/>
            </a:pPr>
            <a:r>
              <a:rPr lang="en-GB" sz="2400" dirty="0" smtClean="0"/>
              <a:t> Quarantine the infected file.</a:t>
            </a:r>
          </a:p>
        </p:txBody>
      </p:sp>
      <p:cxnSp>
        <p:nvCxnSpPr>
          <p:cNvPr id="9" name="Connecteur droit 8"/>
          <p:cNvCxnSpPr/>
          <p:nvPr/>
        </p:nvCxnSpPr>
        <p:spPr>
          <a:xfrm>
            <a:off x="323528" y="620688"/>
            <a:ext cx="849694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Arc 10"/>
          <p:cNvSpPr/>
          <p:nvPr/>
        </p:nvSpPr>
        <p:spPr>
          <a:xfrm rot="12086623">
            <a:off x="590581" y="-186424"/>
            <a:ext cx="864096" cy="836712"/>
          </a:xfrm>
          <a:prstGeom prst="arc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12" name="Arc 11"/>
          <p:cNvSpPr/>
          <p:nvPr/>
        </p:nvSpPr>
        <p:spPr>
          <a:xfrm rot="2909889">
            <a:off x="93876" y="-21798"/>
            <a:ext cx="504056" cy="1152128"/>
          </a:xfrm>
          <a:prstGeom prst="arc">
            <a:avLst>
              <a:gd name="adj1" fmla="val 16578372"/>
              <a:gd name="adj2" fmla="val 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13" name="Arc 12"/>
          <p:cNvSpPr/>
          <p:nvPr/>
        </p:nvSpPr>
        <p:spPr>
          <a:xfrm rot="12086623">
            <a:off x="662590" y="-128992"/>
            <a:ext cx="864096" cy="836712"/>
          </a:xfrm>
          <a:prstGeom prst="arc">
            <a:avLst>
              <a:gd name="adj1" fmla="val 17032886"/>
              <a:gd name="adj2" fmla="val 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15" name="ZoneTexte 14"/>
          <p:cNvSpPr txBox="1"/>
          <p:nvPr/>
        </p:nvSpPr>
        <p:spPr>
          <a:xfrm>
            <a:off x="755576" y="188640"/>
            <a:ext cx="80342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BE" dirty="0" smtClean="0"/>
              <a:t>How to </a:t>
            </a:r>
            <a:r>
              <a:rPr lang="fr-BE" dirty="0" err="1" smtClean="0"/>
              <a:t>be</a:t>
            </a:r>
            <a:r>
              <a:rPr lang="fr-BE" dirty="0" smtClean="0"/>
              <a:t> </a:t>
            </a:r>
            <a:r>
              <a:rPr lang="fr-BE" dirty="0" err="1" smtClean="0"/>
              <a:t>secured</a:t>
            </a:r>
            <a:r>
              <a:rPr lang="fr-BE" dirty="0" smtClean="0"/>
              <a:t> on a LAN?     |     How to </a:t>
            </a:r>
            <a:r>
              <a:rPr lang="fr-BE" dirty="0" err="1" smtClean="0"/>
              <a:t>secure</a:t>
            </a:r>
            <a:r>
              <a:rPr lang="fr-BE" dirty="0" smtClean="0"/>
              <a:t> </a:t>
            </a:r>
            <a:r>
              <a:rPr lang="fr-BE" dirty="0" err="1" smtClean="0"/>
              <a:t>your</a:t>
            </a:r>
            <a:r>
              <a:rPr lang="fr-BE" dirty="0" smtClean="0"/>
              <a:t> home network? - 2010</a:t>
            </a:r>
            <a:endParaRPr lang="fr-BE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6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du texte 2"/>
          <p:cNvSpPr txBox="1">
            <a:spLocks/>
          </p:cNvSpPr>
          <p:nvPr/>
        </p:nvSpPr>
        <p:spPr>
          <a:xfrm>
            <a:off x="683568" y="836712"/>
            <a:ext cx="7704856" cy="5904656"/>
          </a:xfrm>
          <a:prstGeom prst="rect">
            <a:avLst/>
          </a:prstGeom>
        </p:spPr>
        <p:txBody>
          <a:bodyPr vert="horz" anchor="t">
            <a:noAutofit/>
          </a:bodyPr>
          <a:lstStyle/>
          <a:p>
            <a:pPr marL="374904" marR="0" lvl="0" indent="-342900" algn="l" defTabSz="914400" rtl="0" eaLnBrk="1" fontAlgn="auto" latinLnBrk="0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95000"/>
              <a:buFont typeface="Wingdings" pitchFamily="2" charset="2"/>
              <a:buChar char="q"/>
              <a:tabLst/>
              <a:defRPr/>
            </a:pPr>
            <a:r>
              <a:rPr lang="fr-BE" sz="2800" noProof="0" dirty="0" smtClean="0">
                <a:solidFill>
                  <a:srgbClr val="777777"/>
                </a:solidFill>
              </a:rPr>
              <a:t>Introduction</a:t>
            </a:r>
            <a:endParaRPr kumimoji="0" lang="fr-BE" sz="2800" b="0" i="0" u="none" strike="noStrike" kern="1200" cap="none" spc="0" normalizeH="0" baseline="0" noProof="0" dirty="0" smtClean="0">
              <a:ln>
                <a:noFill/>
              </a:ln>
              <a:solidFill>
                <a:srgbClr val="777777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74904" marR="0" lvl="0" indent="-342900" algn="l" defTabSz="914400" rtl="0" eaLnBrk="1" fontAlgn="auto" latinLnBrk="0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95000"/>
              <a:buFont typeface="Wingdings" pitchFamily="2" charset="2"/>
              <a:buChar char="q"/>
              <a:tabLst/>
              <a:defRPr/>
            </a:pPr>
            <a:r>
              <a:rPr kumimoji="0" lang="fr-BE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Securing</a:t>
            </a:r>
            <a:r>
              <a:rPr kumimoji="0" lang="fr-BE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fr-BE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your</a:t>
            </a:r>
            <a:r>
              <a:rPr kumimoji="0" lang="fr-BE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fr-BE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Wi-Fi</a:t>
            </a:r>
            <a:r>
              <a:rPr kumimoji="0" lang="fr-BE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installation</a:t>
            </a:r>
          </a:p>
          <a:p>
            <a:pPr marL="374904" lvl="0" indent="-342900">
              <a:spcBef>
                <a:spcPts val="700"/>
              </a:spcBef>
              <a:buSzPct val="95000"/>
              <a:buFont typeface="Wingdings" pitchFamily="2" charset="2"/>
              <a:buChar char="q"/>
              <a:defRPr/>
            </a:pPr>
            <a:r>
              <a:rPr lang="fr-BE" sz="2800" dirty="0" smtClean="0">
                <a:solidFill>
                  <a:srgbClr val="FFFFFF"/>
                </a:solidFill>
              </a:rPr>
              <a:t>How to </a:t>
            </a:r>
            <a:r>
              <a:rPr lang="fr-BE" sz="2800" dirty="0" err="1" smtClean="0">
                <a:solidFill>
                  <a:srgbClr val="FFFFFF"/>
                </a:solidFill>
              </a:rPr>
              <a:t>be</a:t>
            </a:r>
            <a:r>
              <a:rPr lang="fr-BE" sz="2800" dirty="0" smtClean="0">
                <a:solidFill>
                  <a:srgbClr val="FFFFFF"/>
                </a:solidFill>
              </a:rPr>
              <a:t> </a:t>
            </a:r>
            <a:r>
              <a:rPr lang="fr-BE" sz="2800" dirty="0" err="1" smtClean="0">
                <a:solidFill>
                  <a:srgbClr val="FFFFFF"/>
                </a:solidFill>
              </a:rPr>
              <a:t>secured</a:t>
            </a:r>
            <a:r>
              <a:rPr lang="fr-BE" sz="2800" dirty="0" smtClean="0">
                <a:solidFill>
                  <a:srgbClr val="FFFFFF"/>
                </a:solidFill>
              </a:rPr>
              <a:t> on a LAN?</a:t>
            </a:r>
          </a:p>
          <a:p>
            <a:pPr marL="832104" lvl="1" indent="-342900">
              <a:spcBef>
                <a:spcPts val="700"/>
              </a:spcBef>
              <a:buSzPct val="95000"/>
              <a:buFont typeface="Wingdings" pitchFamily="2" charset="2"/>
              <a:buChar char="§"/>
            </a:pPr>
            <a:r>
              <a:rPr lang="fr-BE" sz="2800" dirty="0" smtClean="0">
                <a:solidFill>
                  <a:srgbClr val="FFFFFF"/>
                </a:solidFill>
              </a:rPr>
              <a:t>Organisation of the network</a:t>
            </a:r>
          </a:p>
          <a:p>
            <a:pPr marL="1289304" lvl="2" indent="-342900">
              <a:spcBef>
                <a:spcPts val="700"/>
              </a:spcBef>
              <a:buSzPct val="95000"/>
              <a:buFont typeface="Courier New" pitchFamily="49" charset="0"/>
              <a:buChar char="o"/>
            </a:pPr>
            <a:r>
              <a:rPr lang="fr-BE" sz="2800" dirty="0" smtClean="0">
                <a:solidFill>
                  <a:srgbClr val="FFFFFF"/>
                </a:solidFill>
              </a:rPr>
              <a:t>The network </a:t>
            </a:r>
            <a:r>
              <a:rPr lang="fr-BE" sz="2800" dirty="0" err="1" smtClean="0">
                <a:solidFill>
                  <a:srgbClr val="FFFFFF"/>
                </a:solidFill>
              </a:rPr>
              <a:t>head</a:t>
            </a:r>
            <a:endParaRPr lang="fr-BE" sz="2800" dirty="0" smtClean="0">
              <a:solidFill>
                <a:srgbClr val="FFFFFF"/>
              </a:solidFill>
            </a:endParaRPr>
          </a:p>
          <a:p>
            <a:pPr marL="832104" lvl="1" indent="-342900">
              <a:spcBef>
                <a:spcPts val="700"/>
              </a:spcBef>
              <a:buSzPct val="95000"/>
              <a:buFont typeface="Wingdings" pitchFamily="2" charset="2"/>
              <a:buChar char="§"/>
            </a:pPr>
            <a:r>
              <a:rPr lang="fr-BE" sz="2800" dirty="0" smtClean="0">
                <a:solidFill>
                  <a:srgbClr val="FFFFFF"/>
                </a:solidFill>
              </a:rPr>
              <a:t>Ports</a:t>
            </a:r>
          </a:p>
          <a:p>
            <a:pPr marL="832104" lvl="1" indent="-342900">
              <a:spcBef>
                <a:spcPts val="700"/>
              </a:spcBef>
              <a:buSzPct val="95000"/>
              <a:buFont typeface="Wingdings" pitchFamily="2" charset="2"/>
              <a:buChar char="§"/>
            </a:pPr>
            <a:r>
              <a:rPr lang="fr-BE" sz="2800" dirty="0" smtClean="0">
                <a:solidFill>
                  <a:srgbClr val="FFFFFF"/>
                </a:solidFill>
              </a:rPr>
              <a:t>Firewall</a:t>
            </a:r>
          </a:p>
          <a:p>
            <a:pPr marL="832104" lvl="1" indent="-342900">
              <a:spcBef>
                <a:spcPts val="700"/>
              </a:spcBef>
              <a:buSzPct val="95000"/>
              <a:buFont typeface="Wingdings" pitchFamily="2" charset="2"/>
              <a:buChar char="§"/>
            </a:pPr>
            <a:r>
              <a:rPr lang="fr-BE" sz="2800" dirty="0" smtClean="0">
                <a:solidFill>
                  <a:srgbClr val="FFFFFF"/>
                </a:solidFill>
              </a:rPr>
              <a:t>Antivirus</a:t>
            </a:r>
          </a:p>
          <a:p>
            <a:pPr marL="832104" lvl="1" indent="-342900">
              <a:spcBef>
                <a:spcPts val="700"/>
              </a:spcBef>
              <a:buSzPct val="95000"/>
              <a:buFont typeface="Wingdings" pitchFamily="2" charset="2"/>
              <a:buChar char="§"/>
            </a:pPr>
            <a:r>
              <a:rPr lang="fr-BE" sz="2800" dirty="0" err="1" smtClean="0">
                <a:solidFill>
                  <a:schemeClr val="bg2">
                    <a:lumMod val="40000"/>
                    <a:lumOff val="60000"/>
                  </a:schemeClr>
                </a:solidFill>
              </a:rPr>
              <a:t>Other</a:t>
            </a:r>
            <a:r>
              <a:rPr lang="fr-BE" sz="2800" dirty="0" smtClean="0">
                <a:solidFill>
                  <a:schemeClr val="bg2">
                    <a:lumMod val="40000"/>
                    <a:lumOff val="60000"/>
                  </a:schemeClr>
                </a:solidFill>
              </a:rPr>
              <a:t> types of malware</a:t>
            </a:r>
          </a:p>
          <a:p>
            <a:pPr marL="832104" lvl="1" indent="-342900">
              <a:spcBef>
                <a:spcPts val="700"/>
              </a:spcBef>
              <a:buSzPct val="95000"/>
              <a:buFont typeface="Wingdings" pitchFamily="2" charset="2"/>
              <a:buChar char="§"/>
            </a:pPr>
            <a:r>
              <a:rPr lang="fr-BE" sz="2800" dirty="0" err="1" smtClean="0">
                <a:solidFill>
                  <a:srgbClr val="FFFFFF"/>
                </a:solidFill>
              </a:rPr>
              <a:t>Protect</a:t>
            </a:r>
            <a:r>
              <a:rPr lang="fr-BE" sz="2800" dirty="0" smtClean="0">
                <a:solidFill>
                  <a:srgbClr val="FFFFFF"/>
                </a:solidFill>
              </a:rPr>
              <a:t> </a:t>
            </a:r>
            <a:r>
              <a:rPr lang="fr-BE" sz="2800" dirty="0" err="1" smtClean="0">
                <a:solidFill>
                  <a:srgbClr val="FFFFFF"/>
                </a:solidFill>
              </a:rPr>
              <a:t>your</a:t>
            </a:r>
            <a:r>
              <a:rPr lang="fr-BE" sz="2800" dirty="0" smtClean="0">
                <a:solidFill>
                  <a:srgbClr val="FFFFFF"/>
                </a:solidFill>
              </a:rPr>
              <a:t> computer!</a:t>
            </a:r>
          </a:p>
          <a:p>
            <a:pPr marL="374904" lvl="0" indent="-342900">
              <a:spcBef>
                <a:spcPts val="700"/>
              </a:spcBef>
              <a:buSzPct val="95000"/>
              <a:buFont typeface="Wingdings" pitchFamily="2" charset="2"/>
              <a:buChar char="q"/>
              <a:defRPr/>
            </a:pPr>
            <a:r>
              <a:rPr lang="fr-BE" sz="2800" dirty="0" smtClean="0">
                <a:solidFill>
                  <a:schemeClr val="tx1">
                    <a:lumMod val="50000"/>
                  </a:schemeClr>
                </a:solidFill>
              </a:rPr>
              <a:t> Conclusion</a:t>
            </a:r>
          </a:p>
        </p:txBody>
      </p:sp>
      <p:cxnSp>
        <p:nvCxnSpPr>
          <p:cNvPr id="13" name="Connecteur droit 12"/>
          <p:cNvCxnSpPr/>
          <p:nvPr/>
        </p:nvCxnSpPr>
        <p:spPr>
          <a:xfrm>
            <a:off x="323528" y="620688"/>
            <a:ext cx="849694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ZoneTexte 13"/>
          <p:cNvSpPr txBox="1"/>
          <p:nvPr/>
        </p:nvSpPr>
        <p:spPr>
          <a:xfrm>
            <a:off x="1291953" y="188640"/>
            <a:ext cx="74978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r-BE" dirty="0" smtClean="0"/>
              <a:t>How to </a:t>
            </a:r>
            <a:r>
              <a:rPr lang="fr-BE" dirty="0" err="1" smtClean="0"/>
              <a:t>be</a:t>
            </a:r>
            <a:r>
              <a:rPr lang="fr-BE" dirty="0" smtClean="0"/>
              <a:t> </a:t>
            </a:r>
            <a:r>
              <a:rPr lang="fr-BE" dirty="0" err="1" smtClean="0"/>
              <a:t>secured</a:t>
            </a:r>
            <a:r>
              <a:rPr lang="fr-BE" dirty="0" smtClean="0"/>
              <a:t> on a LAN?     |     How to </a:t>
            </a:r>
            <a:r>
              <a:rPr lang="fr-BE" dirty="0" err="1" smtClean="0"/>
              <a:t>secure</a:t>
            </a:r>
            <a:r>
              <a:rPr lang="fr-BE" dirty="0" smtClean="0"/>
              <a:t> </a:t>
            </a:r>
            <a:r>
              <a:rPr lang="fr-BE" dirty="0" err="1" smtClean="0"/>
              <a:t>your</a:t>
            </a:r>
            <a:r>
              <a:rPr lang="fr-BE" dirty="0" smtClean="0"/>
              <a:t> home network? - 2010</a:t>
            </a:r>
            <a:endParaRPr lang="fr-BE" dirty="0"/>
          </a:p>
        </p:txBody>
      </p:sp>
      <p:sp>
        <p:nvSpPr>
          <p:cNvPr id="16" name="Arc 15"/>
          <p:cNvSpPr/>
          <p:nvPr/>
        </p:nvSpPr>
        <p:spPr>
          <a:xfrm rot="12086623">
            <a:off x="590581" y="-186424"/>
            <a:ext cx="864096" cy="836712"/>
          </a:xfrm>
          <a:prstGeom prst="arc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18" name="Arc 17"/>
          <p:cNvSpPr/>
          <p:nvPr/>
        </p:nvSpPr>
        <p:spPr>
          <a:xfrm rot="2909889">
            <a:off x="93876" y="-21798"/>
            <a:ext cx="504056" cy="1152128"/>
          </a:xfrm>
          <a:prstGeom prst="arc">
            <a:avLst>
              <a:gd name="adj1" fmla="val 16578372"/>
              <a:gd name="adj2" fmla="val 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19" name="Arc 18"/>
          <p:cNvSpPr/>
          <p:nvPr/>
        </p:nvSpPr>
        <p:spPr>
          <a:xfrm rot="12086623">
            <a:off x="662590" y="-128992"/>
            <a:ext cx="864096" cy="836712"/>
          </a:xfrm>
          <a:prstGeom prst="arc">
            <a:avLst>
              <a:gd name="adj1" fmla="val 17032886"/>
              <a:gd name="adj2" fmla="val 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23528" y="662853"/>
            <a:ext cx="9716616" cy="965947"/>
          </a:xfrm>
        </p:spPr>
        <p:txBody>
          <a:bodyPr/>
          <a:lstStyle/>
          <a:p>
            <a:r>
              <a:rPr lang="fr-BE" dirty="0" err="1" smtClean="0"/>
              <a:t>Other</a:t>
            </a:r>
            <a:r>
              <a:rPr lang="fr-BE" dirty="0" smtClean="0"/>
              <a:t> types of malware</a:t>
            </a:r>
            <a:endParaRPr lang="fr-BE" sz="1100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83568" y="1988840"/>
            <a:ext cx="8280920" cy="4869160"/>
          </a:xfrm>
        </p:spPr>
        <p:txBody>
          <a:bodyPr>
            <a:noAutofit/>
          </a:bodyPr>
          <a:lstStyle/>
          <a:p>
            <a:pPr>
              <a:buFont typeface="Wingdings" pitchFamily="2" charset="2"/>
              <a:buChar char="q"/>
            </a:pPr>
            <a:r>
              <a:rPr lang="en-GB" sz="2800" dirty="0" smtClean="0"/>
              <a:t>Worms</a:t>
            </a:r>
          </a:p>
          <a:p>
            <a:pPr>
              <a:buFont typeface="Wingdings" pitchFamily="2" charset="2"/>
              <a:buChar char="q"/>
            </a:pPr>
            <a:r>
              <a:rPr lang="en-GB" sz="2800" dirty="0" smtClean="0"/>
              <a:t>Trojan horses</a:t>
            </a:r>
          </a:p>
          <a:p>
            <a:pPr>
              <a:buFont typeface="Wingdings" pitchFamily="2" charset="2"/>
              <a:buChar char="q"/>
            </a:pPr>
            <a:r>
              <a:rPr lang="en-GB" sz="2800" dirty="0" smtClean="0"/>
              <a:t>Logic bombs</a:t>
            </a:r>
          </a:p>
          <a:p>
            <a:pPr>
              <a:buFont typeface="Wingdings" pitchFamily="2" charset="2"/>
              <a:buChar char="q"/>
            </a:pPr>
            <a:r>
              <a:rPr lang="en-GB" sz="2800" smtClean="0"/>
              <a:t>Spyware</a:t>
            </a:r>
            <a:endParaRPr lang="en-GB" sz="2400" dirty="0" smtClean="0"/>
          </a:p>
        </p:txBody>
      </p:sp>
      <p:cxnSp>
        <p:nvCxnSpPr>
          <p:cNvPr id="9" name="Connecteur droit 8"/>
          <p:cNvCxnSpPr/>
          <p:nvPr/>
        </p:nvCxnSpPr>
        <p:spPr>
          <a:xfrm>
            <a:off x="323528" y="620688"/>
            <a:ext cx="849694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Arc 10"/>
          <p:cNvSpPr/>
          <p:nvPr/>
        </p:nvSpPr>
        <p:spPr>
          <a:xfrm rot="12086623">
            <a:off x="590581" y="-186424"/>
            <a:ext cx="864096" cy="836712"/>
          </a:xfrm>
          <a:prstGeom prst="arc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12" name="Arc 11"/>
          <p:cNvSpPr/>
          <p:nvPr/>
        </p:nvSpPr>
        <p:spPr>
          <a:xfrm rot="2909889">
            <a:off x="93876" y="-21798"/>
            <a:ext cx="504056" cy="1152128"/>
          </a:xfrm>
          <a:prstGeom prst="arc">
            <a:avLst>
              <a:gd name="adj1" fmla="val 16578372"/>
              <a:gd name="adj2" fmla="val 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13" name="Arc 12"/>
          <p:cNvSpPr/>
          <p:nvPr/>
        </p:nvSpPr>
        <p:spPr>
          <a:xfrm rot="12086623">
            <a:off x="662590" y="-128992"/>
            <a:ext cx="864096" cy="836712"/>
          </a:xfrm>
          <a:prstGeom prst="arc">
            <a:avLst>
              <a:gd name="adj1" fmla="val 17032886"/>
              <a:gd name="adj2" fmla="val 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15" name="ZoneTexte 14"/>
          <p:cNvSpPr txBox="1"/>
          <p:nvPr/>
        </p:nvSpPr>
        <p:spPr>
          <a:xfrm>
            <a:off x="755576" y="188640"/>
            <a:ext cx="80342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BE" dirty="0" smtClean="0"/>
              <a:t>How to </a:t>
            </a:r>
            <a:r>
              <a:rPr lang="fr-BE" dirty="0" err="1" smtClean="0"/>
              <a:t>be</a:t>
            </a:r>
            <a:r>
              <a:rPr lang="fr-BE" dirty="0" smtClean="0"/>
              <a:t> </a:t>
            </a:r>
            <a:r>
              <a:rPr lang="fr-BE" dirty="0" err="1" smtClean="0"/>
              <a:t>secured</a:t>
            </a:r>
            <a:r>
              <a:rPr lang="fr-BE" dirty="0" smtClean="0"/>
              <a:t> on a LAN?     |     How to </a:t>
            </a:r>
            <a:r>
              <a:rPr lang="fr-BE" dirty="0" err="1" smtClean="0"/>
              <a:t>secure</a:t>
            </a:r>
            <a:r>
              <a:rPr lang="fr-BE" dirty="0" smtClean="0"/>
              <a:t> </a:t>
            </a:r>
            <a:r>
              <a:rPr lang="fr-BE" dirty="0" err="1" smtClean="0"/>
              <a:t>your</a:t>
            </a:r>
            <a:r>
              <a:rPr lang="fr-BE" dirty="0" smtClean="0"/>
              <a:t> home network? - 2010</a:t>
            </a:r>
            <a:endParaRPr lang="fr-BE" dirty="0"/>
          </a:p>
        </p:txBody>
      </p:sp>
      <p:pic>
        <p:nvPicPr>
          <p:cNvPr id="1026" name="Picture 2" descr="http://t0.gstatic.com/images?q=tbn:WKpIKUKn_oatoM:http://i559.photobucket.com/albums/ss33/virusreviews/virus-reviews.jpg&amp;t=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967048">
            <a:off x="3395663" y="4437112"/>
            <a:ext cx="2352675" cy="194310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du texte 2"/>
          <p:cNvSpPr txBox="1">
            <a:spLocks/>
          </p:cNvSpPr>
          <p:nvPr/>
        </p:nvSpPr>
        <p:spPr>
          <a:xfrm>
            <a:off x="683568" y="836712"/>
            <a:ext cx="7704856" cy="5904656"/>
          </a:xfrm>
          <a:prstGeom prst="rect">
            <a:avLst/>
          </a:prstGeom>
        </p:spPr>
        <p:txBody>
          <a:bodyPr vert="horz" anchor="t">
            <a:noAutofit/>
          </a:bodyPr>
          <a:lstStyle/>
          <a:p>
            <a:pPr marL="374904" marR="0" lvl="0" indent="-342900" algn="l" defTabSz="914400" rtl="0" eaLnBrk="1" fontAlgn="auto" latinLnBrk="0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95000"/>
              <a:buFont typeface="Wingdings" pitchFamily="2" charset="2"/>
              <a:buChar char="q"/>
              <a:tabLst/>
              <a:defRPr/>
            </a:pPr>
            <a:r>
              <a:rPr lang="fr-BE" sz="2800" noProof="0" dirty="0" smtClean="0">
                <a:solidFill>
                  <a:srgbClr val="777777"/>
                </a:solidFill>
              </a:rPr>
              <a:t>Introduction</a:t>
            </a:r>
            <a:endParaRPr kumimoji="0" lang="fr-BE" sz="2800" b="0" i="0" u="none" strike="noStrike" kern="1200" cap="none" spc="0" normalizeH="0" baseline="0" noProof="0" dirty="0" smtClean="0">
              <a:ln>
                <a:noFill/>
              </a:ln>
              <a:solidFill>
                <a:srgbClr val="777777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74904" marR="0" lvl="0" indent="-342900" algn="l" defTabSz="914400" rtl="0" eaLnBrk="1" fontAlgn="auto" latinLnBrk="0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95000"/>
              <a:buFont typeface="Wingdings" pitchFamily="2" charset="2"/>
              <a:buChar char="q"/>
              <a:tabLst/>
              <a:defRPr/>
            </a:pPr>
            <a:r>
              <a:rPr kumimoji="0" lang="fr-BE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Securing</a:t>
            </a:r>
            <a:r>
              <a:rPr kumimoji="0" lang="fr-BE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fr-BE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your</a:t>
            </a:r>
            <a:r>
              <a:rPr kumimoji="0" lang="fr-BE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fr-BE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Wi-Fi</a:t>
            </a:r>
            <a:r>
              <a:rPr kumimoji="0" lang="fr-BE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installation</a:t>
            </a:r>
          </a:p>
          <a:p>
            <a:pPr marL="374904" lvl="0" indent="-342900">
              <a:spcBef>
                <a:spcPts val="700"/>
              </a:spcBef>
              <a:buSzPct val="95000"/>
              <a:buFont typeface="Wingdings" pitchFamily="2" charset="2"/>
              <a:buChar char="q"/>
              <a:defRPr/>
            </a:pPr>
            <a:r>
              <a:rPr lang="fr-BE" sz="2800" dirty="0" smtClean="0">
                <a:solidFill>
                  <a:srgbClr val="FFFFFF"/>
                </a:solidFill>
              </a:rPr>
              <a:t>How to </a:t>
            </a:r>
            <a:r>
              <a:rPr lang="fr-BE" sz="2800" dirty="0" err="1" smtClean="0">
                <a:solidFill>
                  <a:srgbClr val="FFFFFF"/>
                </a:solidFill>
              </a:rPr>
              <a:t>be</a:t>
            </a:r>
            <a:r>
              <a:rPr lang="fr-BE" sz="2800" dirty="0" smtClean="0">
                <a:solidFill>
                  <a:srgbClr val="FFFFFF"/>
                </a:solidFill>
              </a:rPr>
              <a:t> </a:t>
            </a:r>
            <a:r>
              <a:rPr lang="fr-BE" sz="2800" dirty="0" err="1" smtClean="0">
                <a:solidFill>
                  <a:srgbClr val="FFFFFF"/>
                </a:solidFill>
              </a:rPr>
              <a:t>secured</a:t>
            </a:r>
            <a:r>
              <a:rPr lang="fr-BE" sz="2800" dirty="0" smtClean="0">
                <a:solidFill>
                  <a:srgbClr val="FFFFFF"/>
                </a:solidFill>
              </a:rPr>
              <a:t> on a LAN?</a:t>
            </a:r>
          </a:p>
          <a:p>
            <a:pPr marL="832104" lvl="1" indent="-342900">
              <a:spcBef>
                <a:spcPts val="700"/>
              </a:spcBef>
              <a:buSzPct val="95000"/>
              <a:buFont typeface="Wingdings" pitchFamily="2" charset="2"/>
              <a:buChar char="§"/>
            </a:pPr>
            <a:r>
              <a:rPr lang="fr-BE" sz="2800" dirty="0" smtClean="0">
                <a:solidFill>
                  <a:srgbClr val="FFFFFF"/>
                </a:solidFill>
              </a:rPr>
              <a:t>Organisation of the network</a:t>
            </a:r>
          </a:p>
          <a:p>
            <a:pPr marL="1289304" lvl="2" indent="-342900">
              <a:spcBef>
                <a:spcPts val="700"/>
              </a:spcBef>
              <a:buSzPct val="95000"/>
              <a:buFont typeface="Courier New" pitchFamily="49" charset="0"/>
              <a:buChar char="o"/>
            </a:pPr>
            <a:r>
              <a:rPr lang="fr-BE" sz="2800" dirty="0" smtClean="0">
                <a:solidFill>
                  <a:srgbClr val="FFFFFF"/>
                </a:solidFill>
              </a:rPr>
              <a:t>The network </a:t>
            </a:r>
            <a:r>
              <a:rPr lang="fr-BE" sz="2800" dirty="0" err="1" smtClean="0">
                <a:solidFill>
                  <a:srgbClr val="FFFFFF"/>
                </a:solidFill>
              </a:rPr>
              <a:t>head</a:t>
            </a:r>
            <a:endParaRPr lang="fr-BE" sz="2800" dirty="0" smtClean="0">
              <a:solidFill>
                <a:srgbClr val="FFFFFF"/>
              </a:solidFill>
            </a:endParaRPr>
          </a:p>
          <a:p>
            <a:pPr marL="832104" lvl="1" indent="-342900">
              <a:spcBef>
                <a:spcPts val="700"/>
              </a:spcBef>
              <a:buSzPct val="95000"/>
              <a:buFont typeface="Wingdings" pitchFamily="2" charset="2"/>
              <a:buChar char="§"/>
            </a:pPr>
            <a:r>
              <a:rPr lang="fr-BE" sz="2800" dirty="0" smtClean="0">
                <a:solidFill>
                  <a:srgbClr val="FFFFFF"/>
                </a:solidFill>
              </a:rPr>
              <a:t>Ports</a:t>
            </a:r>
          </a:p>
          <a:p>
            <a:pPr marL="832104" lvl="1" indent="-342900">
              <a:spcBef>
                <a:spcPts val="700"/>
              </a:spcBef>
              <a:buSzPct val="95000"/>
              <a:buFont typeface="Wingdings" pitchFamily="2" charset="2"/>
              <a:buChar char="§"/>
            </a:pPr>
            <a:r>
              <a:rPr lang="fr-BE" sz="2800" dirty="0" smtClean="0">
                <a:solidFill>
                  <a:srgbClr val="FFFFFF"/>
                </a:solidFill>
              </a:rPr>
              <a:t>Firewall</a:t>
            </a:r>
          </a:p>
          <a:p>
            <a:pPr marL="832104" lvl="1" indent="-342900">
              <a:spcBef>
                <a:spcPts val="700"/>
              </a:spcBef>
              <a:buSzPct val="95000"/>
              <a:buFont typeface="Wingdings" pitchFamily="2" charset="2"/>
              <a:buChar char="§"/>
            </a:pPr>
            <a:r>
              <a:rPr lang="fr-BE" sz="2800" dirty="0" smtClean="0">
                <a:solidFill>
                  <a:srgbClr val="FFFFFF"/>
                </a:solidFill>
              </a:rPr>
              <a:t>Antivirus</a:t>
            </a:r>
          </a:p>
          <a:p>
            <a:pPr marL="832104" lvl="1" indent="-342900">
              <a:spcBef>
                <a:spcPts val="700"/>
              </a:spcBef>
              <a:buSzPct val="95000"/>
              <a:buFont typeface="Wingdings" pitchFamily="2" charset="2"/>
              <a:buChar char="§"/>
            </a:pPr>
            <a:r>
              <a:rPr lang="fr-BE" sz="2800" dirty="0" err="1" smtClean="0">
                <a:solidFill>
                  <a:srgbClr val="FFFFFF"/>
                </a:solidFill>
              </a:rPr>
              <a:t>Other</a:t>
            </a:r>
            <a:r>
              <a:rPr lang="fr-BE" sz="2800" dirty="0" smtClean="0">
                <a:solidFill>
                  <a:srgbClr val="FFFFFF"/>
                </a:solidFill>
              </a:rPr>
              <a:t> types of malware</a:t>
            </a:r>
          </a:p>
          <a:p>
            <a:pPr marL="832104" lvl="1" indent="-342900">
              <a:spcBef>
                <a:spcPts val="700"/>
              </a:spcBef>
              <a:buSzPct val="95000"/>
              <a:buFont typeface="Wingdings" pitchFamily="2" charset="2"/>
              <a:buChar char="§"/>
            </a:pPr>
            <a:r>
              <a:rPr lang="fr-BE" sz="2800" dirty="0" err="1" smtClean="0">
                <a:solidFill>
                  <a:schemeClr val="bg2">
                    <a:lumMod val="40000"/>
                    <a:lumOff val="60000"/>
                  </a:schemeClr>
                </a:solidFill>
              </a:rPr>
              <a:t>Protect</a:t>
            </a:r>
            <a:r>
              <a:rPr lang="fr-BE" sz="2800" dirty="0" smtClean="0">
                <a:solidFill>
                  <a:schemeClr val="bg2">
                    <a:lumMod val="40000"/>
                    <a:lumOff val="60000"/>
                  </a:schemeClr>
                </a:solidFill>
              </a:rPr>
              <a:t> </a:t>
            </a:r>
            <a:r>
              <a:rPr lang="fr-BE" sz="2800" dirty="0" err="1" smtClean="0">
                <a:solidFill>
                  <a:schemeClr val="bg2">
                    <a:lumMod val="40000"/>
                    <a:lumOff val="60000"/>
                  </a:schemeClr>
                </a:solidFill>
              </a:rPr>
              <a:t>your</a:t>
            </a:r>
            <a:r>
              <a:rPr lang="fr-BE" sz="2800" dirty="0" smtClean="0">
                <a:solidFill>
                  <a:schemeClr val="bg2">
                    <a:lumMod val="40000"/>
                    <a:lumOff val="60000"/>
                  </a:schemeClr>
                </a:solidFill>
              </a:rPr>
              <a:t> computer!</a:t>
            </a:r>
          </a:p>
          <a:p>
            <a:pPr marL="374904" lvl="0" indent="-342900">
              <a:spcBef>
                <a:spcPts val="700"/>
              </a:spcBef>
              <a:buSzPct val="95000"/>
              <a:buFont typeface="Wingdings" pitchFamily="2" charset="2"/>
              <a:buChar char="q"/>
              <a:defRPr/>
            </a:pPr>
            <a:r>
              <a:rPr lang="fr-BE" sz="2800" dirty="0" smtClean="0">
                <a:solidFill>
                  <a:schemeClr val="tx1">
                    <a:lumMod val="50000"/>
                  </a:schemeClr>
                </a:solidFill>
              </a:rPr>
              <a:t> Conclusion</a:t>
            </a:r>
          </a:p>
        </p:txBody>
      </p:sp>
      <p:cxnSp>
        <p:nvCxnSpPr>
          <p:cNvPr id="13" name="Connecteur droit 12"/>
          <p:cNvCxnSpPr/>
          <p:nvPr/>
        </p:nvCxnSpPr>
        <p:spPr>
          <a:xfrm>
            <a:off x="323528" y="620688"/>
            <a:ext cx="849694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ZoneTexte 13"/>
          <p:cNvSpPr txBox="1"/>
          <p:nvPr/>
        </p:nvSpPr>
        <p:spPr>
          <a:xfrm>
            <a:off x="1291953" y="188640"/>
            <a:ext cx="74978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r-BE" dirty="0" smtClean="0"/>
              <a:t>How to </a:t>
            </a:r>
            <a:r>
              <a:rPr lang="fr-BE" dirty="0" err="1" smtClean="0"/>
              <a:t>be</a:t>
            </a:r>
            <a:r>
              <a:rPr lang="fr-BE" dirty="0" smtClean="0"/>
              <a:t> </a:t>
            </a:r>
            <a:r>
              <a:rPr lang="fr-BE" dirty="0" err="1" smtClean="0"/>
              <a:t>secured</a:t>
            </a:r>
            <a:r>
              <a:rPr lang="fr-BE" dirty="0" smtClean="0"/>
              <a:t> on a LAN?     |     How to </a:t>
            </a:r>
            <a:r>
              <a:rPr lang="fr-BE" dirty="0" err="1" smtClean="0"/>
              <a:t>secure</a:t>
            </a:r>
            <a:r>
              <a:rPr lang="fr-BE" dirty="0" smtClean="0"/>
              <a:t> </a:t>
            </a:r>
            <a:r>
              <a:rPr lang="fr-BE" dirty="0" err="1" smtClean="0"/>
              <a:t>your</a:t>
            </a:r>
            <a:r>
              <a:rPr lang="fr-BE" dirty="0" smtClean="0"/>
              <a:t> home network? - 2010</a:t>
            </a:r>
            <a:endParaRPr lang="fr-BE" dirty="0"/>
          </a:p>
        </p:txBody>
      </p:sp>
      <p:sp>
        <p:nvSpPr>
          <p:cNvPr id="16" name="Arc 15"/>
          <p:cNvSpPr/>
          <p:nvPr/>
        </p:nvSpPr>
        <p:spPr>
          <a:xfrm rot="12086623">
            <a:off x="590581" y="-186424"/>
            <a:ext cx="864096" cy="836712"/>
          </a:xfrm>
          <a:prstGeom prst="arc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18" name="Arc 17"/>
          <p:cNvSpPr/>
          <p:nvPr/>
        </p:nvSpPr>
        <p:spPr>
          <a:xfrm rot="2909889">
            <a:off x="93876" y="-21798"/>
            <a:ext cx="504056" cy="1152128"/>
          </a:xfrm>
          <a:prstGeom prst="arc">
            <a:avLst>
              <a:gd name="adj1" fmla="val 16578372"/>
              <a:gd name="adj2" fmla="val 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19" name="Arc 18"/>
          <p:cNvSpPr/>
          <p:nvPr/>
        </p:nvSpPr>
        <p:spPr>
          <a:xfrm rot="12086623">
            <a:off x="662590" y="-128992"/>
            <a:ext cx="864096" cy="836712"/>
          </a:xfrm>
          <a:prstGeom prst="arc">
            <a:avLst>
              <a:gd name="adj1" fmla="val 17032886"/>
              <a:gd name="adj2" fmla="val 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23528" y="662853"/>
            <a:ext cx="9716616" cy="965947"/>
          </a:xfrm>
        </p:spPr>
        <p:txBody>
          <a:bodyPr/>
          <a:lstStyle/>
          <a:p>
            <a:r>
              <a:rPr lang="fr-BE" dirty="0" err="1" smtClean="0"/>
              <a:t>Protect</a:t>
            </a:r>
            <a:r>
              <a:rPr lang="fr-BE" dirty="0" smtClean="0"/>
              <a:t> </a:t>
            </a:r>
            <a:r>
              <a:rPr lang="fr-BE" dirty="0" err="1" smtClean="0"/>
              <a:t>your</a:t>
            </a:r>
            <a:r>
              <a:rPr lang="fr-BE" dirty="0" smtClean="0"/>
              <a:t> computer!</a:t>
            </a:r>
            <a:endParaRPr lang="fr-BE" sz="1100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83568" y="1988840"/>
            <a:ext cx="8280920" cy="4869160"/>
          </a:xfrm>
        </p:spPr>
        <p:txBody>
          <a:bodyPr>
            <a:noAutofit/>
          </a:bodyPr>
          <a:lstStyle/>
          <a:p>
            <a:pPr>
              <a:buFont typeface="Wingdings" pitchFamily="2" charset="2"/>
              <a:buChar char="q"/>
            </a:pPr>
            <a:r>
              <a:rPr lang="en-GB" sz="2800" dirty="0" smtClean="0"/>
              <a:t>Update!</a:t>
            </a:r>
          </a:p>
          <a:p>
            <a:pPr>
              <a:buFont typeface="Wingdings" pitchFamily="2" charset="2"/>
              <a:buChar char="q"/>
            </a:pPr>
            <a:r>
              <a:rPr lang="en-GB" sz="2800" dirty="0" smtClean="0"/>
              <a:t>Administrator rights OFF</a:t>
            </a:r>
          </a:p>
          <a:p>
            <a:pPr>
              <a:buFont typeface="Wingdings" pitchFamily="2" charset="2"/>
              <a:buChar char="q"/>
            </a:pPr>
            <a:r>
              <a:rPr lang="en-GB" sz="2800" dirty="0" smtClean="0"/>
              <a:t>Firewall</a:t>
            </a:r>
          </a:p>
          <a:p>
            <a:pPr>
              <a:buFont typeface="Wingdings" pitchFamily="2" charset="2"/>
              <a:buChar char="q"/>
            </a:pPr>
            <a:r>
              <a:rPr lang="en-GB" sz="2800" dirty="0" smtClean="0"/>
              <a:t>Antivirus</a:t>
            </a:r>
          </a:p>
          <a:p>
            <a:pPr>
              <a:buFont typeface="Wingdings" pitchFamily="2" charset="2"/>
              <a:buChar char="q"/>
            </a:pPr>
            <a:r>
              <a:rPr lang="en-GB" sz="2800" dirty="0" smtClean="0"/>
              <a:t>Anti-spyware</a:t>
            </a:r>
            <a:endParaRPr lang="en-GB" sz="2400" dirty="0" smtClean="0"/>
          </a:p>
        </p:txBody>
      </p:sp>
      <p:cxnSp>
        <p:nvCxnSpPr>
          <p:cNvPr id="9" name="Connecteur droit 8"/>
          <p:cNvCxnSpPr/>
          <p:nvPr/>
        </p:nvCxnSpPr>
        <p:spPr>
          <a:xfrm>
            <a:off x="323528" y="620688"/>
            <a:ext cx="849694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Arc 10"/>
          <p:cNvSpPr/>
          <p:nvPr/>
        </p:nvSpPr>
        <p:spPr>
          <a:xfrm rot="12086623">
            <a:off x="590581" y="-186424"/>
            <a:ext cx="864096" cy="836712"/>
          </a:xfrm>
          <a:prstGeom prst="arc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12" name="Arc 11"/>
          <p:cNvSpPr/>
          <p:nvPr/>
        </p:nvSpPr>
        <p:spPr>
          <a:xfrm rot="2909889">
            <a:off x="93876" y="-21798"/>
            <a:ext cx="504056" cy="1152128"/>
          </a:xfrm>
          <a:prstGeom prst="arc">
            <a:avLst>
              <a:gd name="adj1" fmla="val 16578372"/>
              <a:gd name="adj2" fmla="val 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13" name="Arc 12"/>
          <p:cNvSpPr/>
          <p:nvPr/>
        </p:nvSpPr>
        <p:spPr>
          <a:xfrm rot="12086623">
            <a:off x="662590" y="-128992"/>
            <a:ext cx="864096" cy="836712"/>
          </a:xfrm>
          <a:prstGeom prst="arc">
            <a:avLst>
              <a:gd name="adj1" fmla="val 17032886"/>
              <a:gd name="adj2" fmla="val 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15" name="ZoneTexte 14"/>
          <p:cNvSpPr txBox="1"/>
          <p:nvPr/>
        </p:nvSpPr>
        <p:spPr>
          <a:xfrm>
            <a:off x="755576" y="188640"/>
            <a:ext cx="80342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BE" dirty="0" smtClean="0"/>
              <a:t>How to </a:t>
            </a:r>
            <a:r>
              <a:rPr lang="fr-BE" dirty="0" err="1" smtClean="0"/>
              <a:t>be</a:t>
            </a:r>
            <a:r>
              <a:rPr lang="fr-BE" dirty="0" smtClean="0"/>
              <a:t> </a:t>
            </a:r>
            <a:r>
              <a:rPr lang="fr-BE" dirty="0" err="1" smtClean="0"/>
              <a:t>secured</a:t>
            </a:r>
            <a:r>
              <a:rPr lang="fr-BE" dirty="0" smtClean="0"/>
              <a:t> on a LAN?     |     How to </a:t>
            </a:r>
            <a:r>
              <a:rPr lang="fr-BE" dirty="0" err="1" smtClean="0"/>
              <a:t>secure</a:t>
            </a:r>
            <a:r>
              <a:rPr lang="fr-BE" dirty="0" smtClean="0"/>
              <a:t> </a:t>
            </a:r>
            <a:r>
              <a:rPr lang="fr-BE" dirty="0" err="1" smtClean="0"/>
              <a:t>your</a:t>
            </a:r>
            <a:r>
              <a:rPr lang="fr-BE" dirty="0" smtClean="0"/>
              <a:t> home network? - 2010</a:t>
            </a:r>
            <a:endParaRPr lang="fr-BE" dirty="0"/>
          </a:p>
        </p:txBody>
      </p:sp>
      <p:pic>
        <p:nvPicPr>
          <p:cNvPr id="60418" name="Picture 2" descr="http://www.iranian.com/main/files/blogimages/computer_virus_protectio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8024" y="3573016"/>
            <a:ext cx="3877444" cy="290808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60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8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du texte 2"/>
          <p:cNvSpPr txBox="1">
            <a:spLocks/>
          </p:cNvSpPr>
          <p:nvPr/>
        </p:nvSpPr>
        <p:spPr>
          <a:xfrm>
            <a:off x="683568" y="836712"/>
            <a:ext cx="7704856" cy="5904656"/>
          </a:xfrm>
          <a:prstGeom prst="rect">
            <a:avLst/>
          </a:prstGeom>
        </p:spPr>
        <p:txBody>
          <a:bodyPr vert="horz" anchor="t">
            <a:noAutofit/>
          </a:bodyPr>
          <a:lstStyle/>
          <a:p>
            <a:pPr marL="374904" marR="0" lvl="0" indent="-342900" algn="l" defTabSz="914400" rtl="0" eaLnBrk="1" fontAlgn="auto" latinLnBrk="0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95000"/>
              <a:buFont typeface="Wingdings" pitchFamily="2" charset="2"/>
              <a:buChar char="q"/>
              <a:tabLst/>
              <a:defRPr/>
            </a:pPr>
            <a:r>
              <a:rPr lang="fr-BE" sz="2800" noProof="0" dirty="0" smtClean="0">
                <a:solidFill>
                  <a:schemeClr val="tx2"/>
                </a:solidFill>
              </a:rPr>
              <a:t>Introduction</a:t>
            </a:r>
            <a:endParaRPr kumimoji="0" lang="fr-BE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74904" marR="0" lvl="0" indent="-342900" algn="l" defTabSz="914400" rtl="0" eaLnBrk="1" fontAlgn="auto" latinLnBrk="0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95000"/>
              <a:buFont typeface="Wingdings" pitchFamily="2" charset="2"/>
              <a:buChar char="q"/>
              <a:tabLst/>
              <a:defRPr/>
            </a:pPr>
            <a:r>
              <a:rPr kumimoji="0" lang="fr-BE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Securing</a:t>
            </a:r>
            <a:r>
              <a:rPr kumimoji="0" lang="fr-BE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fr-BE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your</a:t>
            </a:r>
            <a:r>
              <a:rPr kumimoji="0" lang="fr-BE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fr-BE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Wi-Fi</a:t>
            </a:r>
            <a:r>
              <a:rPr kumimoji="0" lang="fr-BE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installation</a:t>
            </a:r>
          </a:p>
          <a:p>
            <a:pPr marL="374904" lvl="0" indent="-342900">
              <a:spcBef>
                <a:spcPts val="700"/>
              </a:spcBef>
              <a:buSzPct val="95000"/>
              <a:buFont typeface="Wingdings" pitchFamily="2" charset="2"/>
              <a:buChar char="q"/>
              <a:defRPr/>
            </a:pPr>
            <a:r>
              <a:rPr lang="fr-BE" sz="2800" dirty="0" smtClean="0">
                <a:solidFill>
                  <a:schemeClr val="tx1">
                    <a:lumMod val="50000"/>
                  </a:schemeClr>
                </a:solidFill>
              </a:rPr>
              <a:t>How to </a:t>
            </a:r>
            <a:r>
              <a:rPr lang="fr-BE" sz="2800" dirty="0" err="1" smtClean="0">
                <a:solidFill>
                  <a:schemeClr val="tx1">
                    <a:lumMod val="50000"/>
                  </a:schemeClr>
                </a:solidFill>
              </a:rPr>
              <a:t>be</a:t>
            </a:r>
            <a:r>
              <a:rPr lang="fr-BE" sz="2800" dirty="0" smtClean="0">
                <a:solidFill>
                  <a:schemeClr val="tx1">
                    <a:lumMod val="50000"/>
                  </a:schemeClr>
                </a:solidFill>
              </a:rPr>
              <a:t> </a:t>
            </a:r>
            <a:r>
              <a:rPr lang="fr-BE" sz="2800" dirty="0" err="1" smtClean="0">
                <a:solidFill>
                  <a:schemeClr val="tx1">
                    <a:lumMod val="50000"/>
                  </a:schemeClr>
                </a:solidFill>
              </a:rPr>
              <a:t>secured</a:t>
            </a:r>
            <a:r>
              <a:rPr lang="fr-BE" sz="2800" dirty="0" smtClean="0">
                <a:solidFill>
                  <a:schemeClr val="tx1">
                    <a:lumMod val="50000"/>
                  </a:schemeClr>
                </a:solidFill>
              </a:rPr>
              <a:t> on a LAN?</a:t>
            </a:r>
          </a:p>
          <a:p>
            <a:pPr marL="832104" lvl="1" indent="-342900">
              <a:spcBef>
                <a:spcPts val="700"/>
              </a:spcBef>
              <a:buSzPct val="95000"/>
              <a:buFont typeface="Wingdings" pitchFamily="2" charset="2"/>
              <a:buChar char="§"/>
            </a:pPr>
            <a:r>
              <a:rPr lang="fr-BE" sz="2800" dirty="0" smtClean="0">
                <a:solidFill>
                  <a:schemeClr val="tx1">
                    <a:lumMod val="50000"/>
                  </a:schemeClr>
                </a:solidFill>
              </a:rPr>
              <a:t>Organisation of the network</a:t>
            </a:r>
          </a:p>
          <a:p>
            <a:pPr marL="1289304" lvl="2" indent="-342900">
              <a:spcBef>
                <a:spcPts val="700"/>
              </a:spcBef>
              <a:buSzPct val="95000"/>
              <a:buFont typeface="Courier New" pitchFamily="49" charset="0"/>
              <a:buChar char="o"/>
            </a:pPr>
            <a:r>
              <a:rPr lang="fr-BE" sz="2800" dirty="0" smtClean="0">
                <a:solidFill>
                  <a:schemeClr val="tx1">
                    <a:lumMod val="50000"/>
                  </a:schemeClr>
                </a:solidFill>
              </a:rPr>
              <a:t>The network </a:t>
            </a:r>
            <a:r>
              <a:rPr lang="fr-BE" sz="2800" dirty="0" err="1" smtClean="0">
                <a:solidFill>
                  <a:schemeClr val="tx1">
                    <a:lumMod val="50000"/>
                  </a:schemeClr>
                </a:solidFill>
              </a:rPr>
              <a:t>head</a:t>
            </a:r>
            <a:endParaRPr lang="fr-BE" sz="2800" dirty="0" smtClean="0">
              <a:solidFill>
                <a:schemeClr val="tx1">
                  <a:lumMod val="50000"/>
                </a:schemeClr>
              </a:solidFill>
            </a:endParaRPr>
          </a:p>
          <a:p>
            <a:pPr marL="832104" lvl="1" indent="-342900">
              <a:spcBef>
                <a:spcPts val="700"/>
              </a:spcBef>
              <a:buSzPct val="95000"/>
              <a:buFont typeface="Wingdings" pitchFamily="2" charset="2"/>
              <a:buChar char="§"/>
            </a:pPr>
            <a:r>
              <a:rPr lang="fr-BE" sz="2800" dirty="0" smtClean="0">
                <a:solidFill>
                  <a:schemeClr val="tx1">
                    <a:lumMod val="50000"/>
                  </a:schemeClr>
                </a:solidFill>
              </a:rPr>
              <a:t>Ports</a:t>
            </a:r>
          </a:p>
          <a:p>
            <a:pPr marL="832104" lvl="1" indent="-342900">
              <a:spcBef>
                <a:spcPts val="700"/>
              </a:spcBef>
              <a:buSzPct val="95000"/>
              <a:buFont typeface="Wingdings" pitchFamily="2" charset="2"/>
              <a:buChar char="§"/>
            </a:pPr>
            <a:r>
              <a:rPr lang="fr-BE" sz="2800" dirty="0" smtClean="0">
                <a:solidFill>
                  <a:schemeClr val="tx1">
                    <a:lumMod val="50000"/>
                  </a:schemeClr>
                </a:solidFill>
              </a:rPr>
              <a:t>Firewall</a:t>
            </a:r>
          </a:p>
          <a:p>
            <a:pPr marL="832104" lvl="1" indent="-342900">
              <a:spcBef>
                <a:spcPts val="700"/>
              </a:spcBef>
              <a:buSzPct val="95000"/>
              <a:buFont typeface="Wingdings" pitchFamily="2" charset="2"/>
              <a:buChar char="§"/>
            </a:pPr>
            <a:r>
              <a:rPr lang="fr-BE" sz="2800" dirty="0" smtClean="0">
                <a:solidFill>
                  <a:schemeClr val="tx1">
                    <a:lumMod val="50000"/>
                  </a:schemeClr>
                </a:solidFill>
              </a:rPr>
              <a:t>Antivirus</a:t>
            </a:r>
          </a:p>
          <a:p>
            <a:pPr marL="832104" lvl="1" indent="-342900">
              <a:spcBef>
                <a:spcPts val="700"/>
              </a:spcBef>
              <a:buSzPct val="95000"/>
              <a:buFont typeface="Wingdings" pitchFamily="2" charset="2"/>
              <a:buChar char="§"/>
            </a:pPr>
            <a:r>
              <a:rPr lang="fr-BE" sz="2800" dirty="0" err="1" smtClean="0">
                <a:solidFill>
                  <a:schemeClr val="tx1">
                    <a:lumMod val="50000"/>
                  </a:schemeClr>
                </a:solidFill>
              </a:rPr>
              <a:t>Other</a:t>
            </a:r>
            <a:r>
              <a:rPr lang="fr-BE" sz="2800" dirty="0" smtClean="0">
                <a:solidFill>
                  <a:schemeClr val="tx1">
                    <a:lumMod val="50000"/>
                  </a:schemeClr>
                </a:solidFill>
              </a:rPr>
              <a:t> types of malware</a:t>
            </a:r>
          </a:p>
          <a:p>
            <a:pPr marL="832104" lvl="1" indent="-342900">
              <a:spcBef>
                <a:spcPts val="700"/>
              </a:spcBef>
              <a:buSzPct val="95000"/>
              <a:buFont typeface="Wingdings" pitchFamily="2" charset="2"/>
              <a:buChar char="§"/>
            </a:pPr>
            <a:r>
              <a:rPr lang="fr-BE" sz="2800" dirty="0" err="1" smtClean="0">
                <a:solidFill>
                  <a:schemeClr val="tx1">
                    <a:lumMod val="50000"/>
                  </a:schemeClr>
                </a:solidFill>
              </a:rPr>
              <a:t>Protect</a:t>
            </a:r>
            <a:r>
              <a:rPr lang="fr-BE" sz="2800" dirty="0" smtClean="0">
                <a:solidFill>
                  <a:schemeClr val="tx1">
                    <a:lumMod val="50000"/>
                  </a:schemeClr>
                </a:solidFill>
              </a:rPr>
              <a:t> </a:t>
            </a:r>
            <a:r>
              <a:rPr lang="fr-BE" sz="2800" dirty="0" err="1" smtClean="0">
                <a:solidFill>
                  <a:schemeClr val="tx1">
                    <a:lumMod val="50000"/>
                  </a:schemeClr>
                </a:solidFill>
              </a:rPr>
              <a:t>your</a:t>
            </a:r>
            <a:r>
              <a:rPr lang="fr-BE" sz="2800" dirty="0" smtClean="0">
                <a:solidFill>
                  <a:schemeClr val="tx1">
                    <a:lumMod val="50000"/>
                  </a:schemeClr>
                </a:solidFill>
              </a:rPr>
              <a:t> computer!</a:t>
            </a:r>
          </a:p>
          <a:p>
            <a:pPr marL="374904" lvl="0" indent="-342900">
              <a:spcBef>
                <a:spcPts val="700"/>
              </a:spcBef>
              <a:buSzPct val="95000"/>
              <a:buFont typeface="Wingdings" pitchFamily="2" charset="2"/>
              <a:buChar char="q"/>
              <a:defRPr/>
            </a:pPr>
            <a:r>
              <a:rPr lang="fr-BE" sz="2800" dirty="0" smtClean="0">
                <a:solidFill>
                  <a:schemeClr val="tx1">
                    <a:lumMod val="50000"/>
                  </a:schemeClr>
                </a:solidFill>
              </a:rPr>
              <a:t>Conclusion</a:t>
            </a:r>
          </a:p>
        </p:txBody>
      </p:sp>
      <p:cxnSp>
        <p:nvCxnSpPr>
          <p:cNvPr id="13" name="Connecteur droit 12"/>
          <p:cNvCxnSpPr/>
          <p:nvPr/>
        </p:nvCxnSpPr>
        <p:spPr>
          <a:xfrm>
            <a:off x="323528" y="620688"/>
            <a:ext cx="849694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ZoneTexte 13"/>
          <p:cNvSpPr txBox="1"/>
          <p:nvPr/>
        </p:nvSpPr>
        <p:spPr>
          <a:xfrm>
            <a:off x="4602153" y="188640"/>
            <a:ext cx="41876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r-BE" dirty="0" smtClean="0"/>
              <a:t>How to </a:t>
            </a:r>
            <a:r>
              <a:rPr lang="fr-BE" dirty="0" err="1" smtClean="0"/>
              <a:t>secure</a:t>
            </a:r>
            <a:r>
              <a:rPr lang="fr-BE" dirty="0" smtClean="0"/>
              <a:t> </a:t>
            </a:r>
            <a:r>
              <a:rPr lang="fr-BE" dirty="0" err="1" smtClean="0"/>
              <a:t>your</a:t>
            </a:r>
            <a:r>
              <a:rPr lang="fr-BE" dirty="0" smtClean="0"/>
              <a:t> home network? - 2010</a:t>
            </a:r>
            <a:endParaRPr lang="fr-BE" dirty="0"/>
          </a:p>
        </p:txBody>
      </p:sp>
      <p:sp>
        <p:nvSpPr>
          <p:cNvPr id="16" name="Arc 15"/>
          <p:cNvSpPr/>
          <p:nvPr/>
        </p:nvSpPr>
        <p:spPr>
          <a:xfrm rot="12086623">
            <a:off x="590581" y="-186424"/>
            <a:ext cx="864096" cy="836712"/>
          </a:xfrm>
          <a:prstGeom prst="arc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18" name="Arc 17"/>
          <p:cNvSpPr/>
          <p:nvPr/>
        </p:nvSpPr>
        <p:spPr>
          <a:xfrm rot="2909889">
            <a:off x="93876" y="-21798"/>
            <a:ext cx="504056" cy="1152128"/>
          </a:xfrm>
          <a:prstGeom prst="arc">
            <a:avLst>
              <a:gd name="adj1" fmla="val 16578372"/>
              <a:gd name="adj2" fmla="val 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19" name="Arc 18"/>
          <p:cNvSpPr/>
          <p:nvPr/>
        </p:nvSpPr>
        <p:spPr>
          <a:xfrm rot="12086623">
            <a:off x="662590" y="-128992"/>
            <a:ext cx="864096" cy="836712"/>
          </a:xfrm>
          <a:prstGeom prst="arc">
            <a:avLst>
              <a:gd name="adj1" fmla="val 17032886"/>
              <a:gd name="adj2" fmla="val 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du texte 2"/>
          <p:cNvSpPr txBox="1">
            <a:spLocks/>
          </p:cNvSpPr>
          <p:nvPr/>
        </p:nvSpPr>
        <p:spPr>
          <a:xfrm>
            <a:off x="683568" y="836712"/>
            <a:ext cx="7704856" cy="5904656"/>
          </a:xfrm>
          <a:prstGeom prst="rect">
            <a:avLst/>
          </a:prstGeom>
        </p:spPr>
        <p:txBody>
          <a:bodyPr vert="horz" anchor="t">
            <a:noAutofit/>
          </a:bodyPr>
          <a:lstStyle/>
          <a:p>
            <a:pPr marL="374904" marR="0" lvl="0" indent="-342900" algn="l" defTabSz="914400" rtl="0" eaLnBrk="1" fontAlgn="auto" latinLnBrk="0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95000"/>
              <a:buFont typeface="Wingdings" pitchFamily="2" charset="2"/>
              <a:buChar char="q"/>
              <a:tabLst/>
              <a:defRPr/>
            </a:pPr>
            <a:r>
              <a:rPr lang="fr-BE" sz="2800" noProof="0" dirty="0" smtClean="0">
                <a:solidFill>
                  <a:srgbClr val="777777"/>
                </a:solidFill>
              </a:rPr>
              <a:t>Introduction</a:t>
            </a:r>
            <a:endParaRPr kumimoji="0" lang="fr-BE" sz="2800" b="0" i="0" u="none" strike="noStrike" kern="1200" cap="none" spc="0" normalizeH="0" baseline="0" noProof="0" dirty="0" smtClean="0">
              <a:ln>
                <a:noFill/>
              </a:ln>
              <a:solidFill>
                <a:srgbClr val="777777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74904" marR="0" lvl="0" indent="-342900" algn="l" defTabSz="914400" rtl="0" eaLnBrk="1" fontAlgn="auto" latinLnBrk="0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95000"/>
              <a:buFont typeface="Wingdings" pitchFamily="2" charset="2"/>
              <a:buChar char="q"/>
              <a:tabLst/>
              <a:defRPr/>
            </a:pPr>
            <a:r>
              <a:rPr kumimoji="0" lang="fr-BE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Securing</a:t>
            </a:r>
            <a:r>
              <a:rPr kumimoji="0" lang="fr-BE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fr-BE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your</a:t>
            </a:r>
            <a:r>
              <a:rPr kumimoji="0" lang="fr-BE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fr-BE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Wi-Fi</a:t>
            </a:r>
            <a:r>
              <a:rPr kumimoji="0" lang="fr-BE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installation</a:t>
            </a:r>
          </a:p>
          <a:p>
            <a:pPr marL="374904" lvl="0" indent="-342900">
              <a:spcBef>
                <a:spcPts val="700"/>
              </a:spcBef>
              <a:buSzPct val="95000"/>
              <a:buFont typeface="Wingdings" pitchFamily="2" charset="2"/>
              <a:buChar char="q"/>
              <a:defRPr/>
            </a:pPr>
            <a:r>
              <a:rPr lang="fr-BE" sz="2800" dirty="0" smtClean="0">
                <a:solidFill>
                  <a:srgbClr val="777777"/>
                </a:solidFill>
              </a:rPr>
              <a:t>How to </a:t>
            </a:r>
            <a:r>
              <a:rPr lang="fr-BE" sz="2800" dirty="0" err="1" smtClean="0">
                <a:solidFill>
                  <a:srgbClr val="777777"/>
                </a:solidFill>
              </a:rPr>
              <a:t>be</a:t>
            </a:r>
            <a:r>
              <a:rPr lang="fr-BE" sz="2800" dirty="0" smtClean="0">
                <a:solidFill>
                  <a:srgbClr val="777777"/>
                </a:solidFill>
              </a:rPr>
              <a:t> </a:t>
            </a:r>
            <a:r>
              <a:rPr lang="fr-BE" sz="2800" dirty="0" err="1" smtClean="0">
                <a:solidFill>
                  <a:srgbClr val="777777"/>
                </a:solidFill>
              </a:rPr>
              <a:t>secured</a:t>
            </a:r>
            <a:r>
              <a:rPr lang="fr-BE" sz="2800" dirty="0" smtClean="0">
                <a:solidFill>
                  <a:srgbClr val="777777"/>
                </a:solidFill>
              </a:rPr>
              <a:t> on a LAN?</a:t>
            </a:r>
          </a:p>
          <a:p>
            <a:pPr marL="374904" lvl="0" indent="-342900">
              <a:spcBef>
                <a:spcPts val="700"/>
              </a:spcBef>
              <a:buSzPct val="95000"/>
              <a:buFont typeface="Wingdings" pitchFamily="2" charset="2"/>
              <a:buChar char="q"/>
              <a:defRPr/>
            </a:pPr>
            <a:r>
              <a:rPr lang="fr-BE" sz="2800" dirty="0" smtClean="0">
                <a:solidFill>
                  <a:schemeClr val="tx1">
                    <a:lumMod val="95000"/>
                  </a:schemeClr>
                </a:solidFill>
              </a:rPr>
              <a:t> Conclusion</a:t>
            </a:r>
          </a:p>
        </p:txBody>
      </p:sp>
      <p:cxnSp>
        <p:nvCxnSpPr>
          <p:cNvPr id="13" name="Connecteur droit 12"/>
          <p:cNvCxnSpPr/>
          <p:nvPr/>
        </p:nvCxnSpPr>
        <p:spPr>
          <a:xfrm>
            <a:off x="323528" y="620688"/>
            <a:ext cx="849694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ZoneTexte 13"/>
          <p:cNvSpPr txBox="1"/>
          <p:nvPr/>
        </p:nvSpPr>
        <p:spPr>
          <a:xfrm>
            <a:off x="4602153" y="188640"/>
            <a:ext cx="41876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r-BE" dirty="0" smtClean="0"/>
              <a:t>How to </a:t>
            </a:r>
            <a:r>
              <a:rPr lang="fr-BE" dirty="0" err="1" smtClean="0"/>
              <a:t>secure</a:t>
            </a:r>
            <a:r>
              <a:rPr lang="fr-BE" dirty="0" smtClean="0"/>
              <a:t> </a:t>
            </a:r>
            <a:r>
              <a:rPr lang="fr-BE" dirty="0" err="1" smtClean="0"/>
              <a:t>your</a:t>
            </a:r>
            <a:r>
              <a:rPr lang="fr-BE" dirty="0" smtClean="0"/>
              <a:t> home network? - 2010</a:t>
            </a:r>
            <a:endParaRPr lang="fr-BE" dirty="0"/>
          </a:p>
        </p:txBody>
      </p:sp>
      <p:sp>
        <p:nvSpPr>
          <p:cNvPr id="16" name="Arc 15"/>
          <p:cNvSpPr/>
          <p:nvPr/>
        </p:nvSpPr>
        <p:spPr>
          <a:xfrm rot="12086623">
            <a:off x="590581" y="-186424"/>
            <a:ext cx="864096" cy="836712"/>
          </a:xfrm>
          <a:prstGeom prst="arc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18" name="Arc 17"/>
          <p:cNvSpPr/>
          <p:nvPr/>
        </p:nvSpPr>
        <p:spPr>
          <a:xfrm rot="2909889">
            <a:off x="93876" y="-21798"/>
            <a:ext cx="504056" cy="1152128"/>
          </a:xfrm>
          <a:prstGeom prst="arc">
            <a:avLst>
              <a:gd name="adj1" fmla="val 16578372"/>
              <a:gd name="adj2" fmla="val 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19" name="Arc 18"/>
          <p:cNvSpPr/>
          <p:nvPr/>
        </p:nvSpPr>
        <p:spPr>
          <a:xfrm rot="12086623">
            <a:off x="662590" y="-128992"/>
            <a:ext cx="864096" cy="836712"/>
          </a:xfrm>
          <a:prstGeom prst="arc">
            <a:avLst>
              <a:gd name="adj1" fmla="val 17032886"/>
              <a:gd name="adj2" fmla="val 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16024" y="662853"/>
            <a:ext cx="8527976" cy="3486227"/>
          </a:xfrm>
        </p:spPr>
        <p:txBody>
          <a:bodyPr/>
          <a:lstStyle/>
          <a:p>
            <a:r>
              <a:rPr lang="fr-BE" dirty="0" smtClean="0"/>
              <a:t>The end… </a:t>
            </a:r>
            <a:r>
              <a:rPr lang="fr-BE" dirty="0" err="1" smtClean="0"/>
              <a:t>Any</a:t>
            </a:r>
            <a:r>
              <a:rPr lang="fr-BE" dirty="0" smtClean="0"/>
              <a:t> question?</a:t>
            </a:r>
            <a:br>
              <a:rPr lang="fr-BE" dirty="0" smtClean="0"/>
            </a:br>
            <a:r>
              <a:rPr lang="fr-BE" dirty="0" smtClean="0"/>
              <a:t/>
            </a:r>
            <a:br>
              <a:rPr lang="fr-BE" dirty="0" smtClean="0"/>
            </a:br>
            <a:r>
              <a:rPr lang="fr-BE" dirty="0" smtClean="0"/>
              <a:t/>
            </a:r>
            <a:br>
              <a:rPr lang="fr-BE" dirty="0" smtClean="0"/>
            </a:br>
            <a:r>
              <a:rPr lang="fr-BE" dirty="0" smtClean="0"/>
              <a:t/>
            </a:r>
            <a:br>
              <a:rPr lang="fr-BE" dirty="0" smtClean="0"/>
            </a:br>
            <a:r>
              <a:rPr lang="fr-BE" dirty="0" err="1" smtClean="0"/>
              <a:t>Thanks</a:t>
            </a:r>
            <a:r>
              <a:rPr lang="fr-BE" dirty="0" smtClean="0"/>
              <a:t>!</a:t>
            </a:r>
            <a:endParaRPr lang="fr-BE" dirty="0"/>
          </a:p>
        </p:txBody>
      </p:sp>
      <p:cxnSp>
        <p:nvCxnSpPr>
          <p:cNvPr id="9" name="Connecteur droit 8"/>
          <p:cNvCxnSpPr/>
          <p:nvPr/>
        </p:nvCxnSpPr>
        <p:spPr>
          <a:xfrm>
            <a:off x="323528" y="620688"/>
            <a:ext cx="849694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Arc 10"/>
          <p:cNvSpPr/>
          <p:nvPr/>
        </p:nvSpPr>
        <p:spPr>
          <a:xfrm rot="12086623">
            <a:off x="590581" y="-186424"/>
            <a:ext cx="864096" cy="836712"/>
          </a:xfrm>
          <a:prstGeom prst="arc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12" name="Arc 11"/>
          <p:cNvSpPr/>
          <p:nvPr/>
        </p:nvSpPr>
        <p:spPr>
          <a:xfrm rot="2909889">
            <a:off x="93876" y="-21798"/>
            <a:ext cx="504056" cy="1152128"/>
          </a:xfrm>
          <a:prstGeom prst="arc">
            <a:avLst>
              <a:gd name="adj1" fmla="val 16578372"/>
              <a:gd name="adj2" fmla="val 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13" name="Arc 12"/>
          <p:cNvSpPr/>
          <p:nvPr/>
        </p:nvSpPr>
        <p:spPr>
          <a:xfrm rot="12086623">
            <a:off x="662590" y="-128992"/>
            <a:ext cx="864096" cy="836712"/>
          </a:xfrm>
          <a:prstGeom prst="arc">
            <a:avLst>
              <a:gd name="adj1" fmla="val 17032886"/>
              <a:gd name="adj2" fmla="val 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15" name="ZoneTexte 14"/>
          <p:cNvSpPr txBox="1"/>
          <p:nvPr/>
        </p:nvSpPr>
        <p:spPr>
          <a:xfrm>
            <a:off x="971600" y="188640"/>
            <a:ext cx="78182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BE" dirty="0" smtClean="0"/>
              <a:t>How to </a:t>
            </a:r>
            <a:r>
              <a:rPr lang="fr-BE" dirty="0" err="1" smtClean="0"/>
              <a:t>secure</a:t>
            </a:r>
            <a:r>
              <a:rPr lang="fr-BE" dirty="0" smtClean="0"/>
              <a:t> </a:t>
            </a:r>
            <a:r>
              <a:rPr lang="fr-BE" dirty="0" err="1" smtClean="0"/>
              <a:t>your</a:t>
            </a:r>
            <a:r>
              <a:rPr lang="fr-BE" dirty="0" smtClean="0"/>
              <a:t> home network? - 2010</a:t>
            </a:r>
            <a:endParaRPr lang="fr-BE" dirty="0"/>
          </a:p>
        </p:txBody>
      </p:sp>
      <p:sp>
        <p:nvSpPr>
          <p:cNvPr id="8" name="ZoneTexte 7"/>
          <p:cNvSpPr txBox="1"/>
          <p:nvPr/>
        </p:nvSpPr>
        <p:spPr>
          <a:xfrm>
            <a:off x="4788024" y="6505599"/>
            <a:ext cx="42839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BE" sz="1400" dirty="0" smtClean="0"/>
              <a:t>© </a:t>
            </a:r>
            <a:r>
              <a:rPr lang="fr-BE" sz="1400" dirty="0" err="1" smtClean="0"/>
              <a:t>technolo’geek</a:t>
            </a:r>
            <a:r>
              <a:rPr lang="fr-BE" sz="1400" dirty="0" smtClean="0"/>
              <a:t> 2010-2011</a:t>
            </a:r>
            <a:endParaRPr lang="fr-BE" sz="1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du texte 2"/>
          <p:cNvSpPr txBox="1">
            <a:spLocks/>
          </p:cNvSpPr>
          <p:nvPr/>
        </p:nvSpPr>
        <p:spPr>
          <a:xfrm>
            <a:off x="683568" y="836712"/>
            <a:ext cx="7704856" cy="5904656"/>
          </a:xfrm>
          <a:prstGeom prst="rect">
            <a:avLst/>
          </a:prstGeom>
        </p:spPr>
        <p:txBody>
          <a:bodyPr vert="horz" anchor="t">
            <a:noAutofit/>
          </a:bodyPr>
          <a:lstStyle/>
          <a:p>
            <a:pPr marL="374904" marR="0" lvl="0" indent="-342900" algn="l" defTabSz="914400" rtl="0" eaLnBrk="1" fontAlgn="auto" latinLnBrk="0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95000"/>
              <a:buFont typeface="Wingdings" pitchFamily="2" charset="2"/>
              <a:buChar char="q"/>
              <a:tabLst/>
              <a:defRPr/>
            </a:pPr>
            <a:r>
              <a:rPr lang="fr-BE" sz="2800" noProof="0" dirty="0" smtClean="0">
                <a:solidFill>
                  <a:srgbClr val="777777"/>
                </a:solidFill>
              </a:rPr>
              <a:t>Introduction</a:t>
            </a:r>
            <a:endParaRPr kumimoji="0" lang="fr-BE" sz="2800" b="0" i="0" u="none" strike="noStrike" kern="1200" cap="none" spc="0" normalizeH="0" baseline="0" noProof="0" dirty="0" smtClean="0">
              <a:ln>
                <a:noFill/>
              </a:ln>
              <a:solidFill>
                <a:srgbClr val="777777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74904" marR="0" lvl="0" indent="-342900" algn="l" defTabSz="914400" rtl="0" eaLnBrk="1" fontAlgn="auto" latinLnBrk="0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95000"/>
              <a:buFont typeface="Wingdings" pitchFamily="2" charset="2"/>
              <a:buChar char="q"/>
              <a:tabLst/>
              <a:defRPr/>
            </a:pPr>
            <a:r>
              <a:rPr kumimoji="0" lang="fr-BE" sz="2800" b="0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Securing</a:t>
            </a:r>
            <a:r>
              <a:rPr kumimoji="0" lang="fr-BE" sz="28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fr-BE" sz="2800" b="0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your</a:t>
            </a:r>
            <a:r>
              <a:rPr kumimoji="0" lang="fr-BE" sz="28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fr-BE" sz="2800" b="0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Wi-Fi</a:t>
            </a:r>
            <a:r>
              <a:rPr kumimoji="0" lang="fr-BE" sz="28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installation</a:t>
            </a:r>
          </a:p>
          <a:p>
            <a:pPr marL="832104" lvl="1" indent="-342900">
              <a:spcBef>
                <a:spcPts val="700"/>
              </a:spcBef>
              <a:buSzPct val="95000"/>
              <a:buFont typeface="Wingdings" pitchFamily="2" charset="2"/>
              <a:buChar char="§"/>
            </a:pPr>
            <a:r>
              <a:rPr lang="fr-BE" sz="2800" dirty="0" smtClean="0">
                <a:solidFill>
                  <a:schemeClr val="bg2">
                    <a:lumMod val="40000"/>
                    <a:lumOff val="60000"/>
                  </a:schemeClr>
                </a:solidFill>
              </a:rPr>
              <a:t>A </a:t>
            </a:r>
            <a:r>
              <a:rPr lang="fr-BE" sz="2800" dirty="0" err="1" smtClean="0">
                <a:solidFill>
                  <a:schemeClr val="bg2">
                    <a:lumMod val="40000"/>
                    <a:lumOff val="60000"/>
                  </a:schemeClr>
                </a:solidFill>
              </a:rPr>
              <a:t>problem</a:t>
            </a:r>
            <a:r>
              <a:rPr lang="fr-BE" sz="2800" dirty="0" smtClean="0">
                <a:solidFill>
                  <a:schemeClr val="bg2">
                    <a:lumMod val="40000"/>
                    <a:lumOff val="60000"/>
                  </a:schemeClr>
                </a:solidFill>
              </a:rPr>
              <a:t> of position and </a:t>
            </a:r>
            <a:r>
              <a:rPr lang="fr-BE" sz="2800" dirty="0" err="1" smtClean="0">
                <a:solidFill>
                  <a:schemeClr val="bg2">
                    <a:lumMod val="40000"/>
                    <a:lumOff val="60000"/>
                  </a:schemeClr>
                </a:solidFill>
              </a:rPr>
              <a:t>waves</a:t>
            </a:r>
            <a:endParaRPr lang="fr-BE" sz="2800" dirty="0" smtClean="0">
              <a:solidFill>
                <a:schemeClr val="bg2">
                  <a:lumMod val="40000"/>
                  <a:lumOff val="60000"/>
                </a:schemeClr>
              </a:solidFill>
            </a:endParaRPr>
          </a:p>
          <a:p>
            <a:pPr marL="832104" lvl="1" indent="-342900">
              <a:spcBef>
                <a:spcPts val="700"/>
              </a:spcBef>
              <a:buSzPct val="95000"/>
              <a:buFont typeface="Wingdings" pitchFamily="2" charset="2"/>
              <a:buChar char="§"/>
            </a:pPr>
            <a:r>
              <a:rPr kumimoji="0" lang="fr-BE" sz="28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The WEP </a:t>
            </a:r>
            <a:r>
              <a:rPr kumimoji="0" lang="fr-BE" sz="2800" b="0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encryption</a:t>
            </a:r>
            <a:endParaRPr kumimoji="0" lang="fr-BE" sz="28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832104" lvl="1" indent="-342900">
              <a:spcBef>
                <a:spcPts val="700"/>
              </a:spcBef>
              <a:buSzPct val="95000"/>
              <a:buFont typeface="Wingdings" pitchFamily="2" charset="2"/>
              <a:buChar char="§"/>
            </a:pPr>
            <a:r>
              <a:rPr kumimoji="0" lang="fr-BE" sz="28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SSID &amp; default </a:t>
            </a:r>
            <a:r>
              <a:rPr kumimoji="0" lang="fr-BE" sz="2800" b="0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passwords</a:t>
            </a:r>
            <a:endParaRPr kumimoji="0" lang="fr-BE" sz="28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832104" lvl="1" indent="-342900">
              <a:spcBef>
                <a:spcPts val="700"/>
              </a:spcBef>
              <a:buSzPct val="95000"/>
              <a:buFont typeface="Wingdings" pitchFamily="2" charset="2"/>
              <a:buChar char="§"/>
            </a:pPr>
            <a:r>
              <a:rPr lang="fr-BE" sz="2800" dirty="0" smtClean="0"/>
              <a:t>Be </a:t>
            </a:r>
            <a:r>
              <a:rPr lang="fr-BE" sz="2800" strike="sngStrike" dirty="0" err="1" smtClean="0"/>
              <a:t>dynamic</a:t>
            </a:r>
            <a:r>
              <a:rPr lang="fr-BE" sz="2800" dirty="0" smtClean="0"/>
              <a:t> </a:t>
            </a:r>
            <a:r>
              <a:rPr lang="fr-BE" sz="2800" i="1" dirty="0" err="1" smtClean="0"/>
              <a:t>static</a:t>
            </a:r>
            <a:r>
              <a:rPr lang="fr-BE" sz="2800" i="1" dirty="0" smtClean="0"/>
              <a:t> </a:t>
            </a:r>
            <a:r>
              <a:rPr lang="fr-BE" sz="2800" dirty="0" smtClean="0"/>
              <a:t>!</a:t>
            </a:r>
          </a:p>
          <a:p>
            <a:pPr marL="832104" lvl="1" indent="-342900">
              <a:spcBef>
                <a:spcPts val="700"/>
              </a:spcBef>
              <a:buSzPct val="95000"/>
              <a:buFont typeface="Wingdings" pitchFamily="2" charset="2"/>
              <a:buChar char="§"/>
            </a:pPr>
            <a:r>
              <a:rPr kumimoji="0" lang="fr-BE" sz="2800" b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The « MAC » </a:t>
            </a:r>
            <a:r>
              <a:rPr kumimoji="0" lang="fr-BE" sz="2800" b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list</a:t>
            </a:r>
            <a:r>
              <a:rPr kumimoji="0" lang="fr-BE" sz="2800" b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fr-BE" sz="1100" b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(the </a:t>
            </a:r>
            <a:r>
              <a:rPr kumimoji="0" lang="fr-BE" sz="1100" b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address</a:t>
            </a:r>
            <a:r>
              <a:rPr kumimoji="0" lang="fr-BE" sz="1100" b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not the man, </a:t>
            </a:r>
            <a:r>
              <a:rPr kumimoji="0" lang="fr-BE" sz="1100" b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you</a:t>
            </a:r>
            <a:r>
              <a:rPr kumimoji="0" lang="fr-BE" sz="1100" b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fr-BE" sz="1100" b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fools</a:t>
            </a:r>
            <a:r>
              <a:rPr kumimoji="0" lang="fr-BE" sz="1100" b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!)</a:t>
            </a:r>
          </a:p>
          <a:p>
            <a:pPr marL="832104" lvl="1" indent="-342900">
              <a:spcBef>
                <a:spcPts val="700"/>
              </a:spcBef>
              <a:buSzPct val="95000"/>
              <a:buFont typeface="Wingdings" pitchFamily="2" charset="2"/>
              <a:buChar char="§"/>
            </a:pPr>
            <a:r>
              <a:rPr lang="fr-BE" sz="2800" dirty="0" smtClean="0"/>
              <a:t>Last but not least…</a:t>
            </a:r>
          </a:p>
          <a:p>
            <a:pPr marL="374904" lvl="0" indent="-342900">
              <a:spcBef>
                <a:spcPts val="700"/>
              </a:spcBef>
              <a:buSzPct val="95000"/>
              <a:buFont typeface="Wingdings" pitchFamily="2" charset="2"/>
              <a:buChar char="q"/>
              <a:defRPr/>
            </a:pPr>
            <a:r>
              <a:rPr lang="fr-BE" sz="2800" dirty="0" smtClean="0">
                <a:solidFill>
                  <a:schemeClr val="tx1">
                    <a:lumMod val="50000"/>
                  </a:schemeClr>
                </a:solidFill>
              </a:rPr>
              <a:t>How to </a:t>
            </a:r>
            <a:r>
              <a:rPr lang="fr-BE" sz="2800" dirty="0" err="1" smtClean="0">
                <a:solidFill>
                  <a:schemeClr val="tx1">
                    <a:lumMod val="50000"/>
                  </a:schemeClr>
                </a:solidFill>
              </a:rPr>
              <a:t>be</a:t>
            </a:r>
            <a:r>
              <a:rPr lang="fr-BE" sz="2800" dirty="0" smtClean="0">
                <a:solidFill>
                  <a:schemeClr val="tx1">
                    <a:lumMod val="50000"/>
                  </a:schemeClr>
                </a:solidFill>
              </a:rPr>
              <a:t> </a:t>
            </a:r>
            <a:r>
              <a:rPr lang="fr-BE" sz="2800" dirty="0" err="1" smtClean="0">
                <a:solidFill>
                  <a:schemeClr val="tx1">
                    <a:lumMod val="50000"/>
                  </a:schemeClr>
                </a:solidFill>
              </a:rPr>
              <a:t>secured</a:t>
            </a:r>
            <a:r>
              <a:rPr lang="fr-BE" sz="2800" dirty="0" smtClean="0">
                <a:solidFill>
                  <a:schemeClr val="tx1">
                    <a:lumMod val="50000"/>
                  </a:schemeClr>
                </a:solidFill>
              </a:rPr>
              <a:t> on a LAN?</a:t>
            </a:r>
          </a:p>
          <a:p>
            <a:pPr marL="374904" lvl="0" indent="-342900">
              <a:spcBef>
                <a:spcPts val="700"/>
              </a:spcBef>
              <a:buSzPct val="95000"/>
              <a:buFont typeface="Wingdings" pitchFamily="2" charset="2"/>
              <a:buChar char="q"/>
              <a:defRPr/>
            </a:pPr>
            <a:r>
              <a:rPr lang="fr-BE" sz="2800" dirty="0" smtClean="0">
                <a:solidFill>
                  <a:schemeClr val="tx1">
                    <a:lumMod val="50000"/>
                  </a:schemeClr>
                </a:solidFill>
              </a:rPr>
              <a:t> Conclusion</a:t>
            </a:r>
          </a:p>
        </p:txBody>
      </p:sp>
      <p:cxnSp>
        <p:nvCxnSpPr>
          <p:cNvPr id="13" name="Connecteur droit 12"/>
          <p:cNvCxnSpPr/>
          <p:nvPr/>
        </p:nvCxnSpPr>
        <p:spPr>
          <a:xfrm>
            <a:off x="323528" y="620688"/>
            <a:ext cx="849694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ZoneTexte 13"/>
          <p:cNvSpPr txBox="1"/>
          <p:nvPr/>
        </p:nvSpPr>
        <p:spPr>
          <a:xfrm>
            <a:off x="1126393" y="188640"/>
            <a:ext cx="76634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r-BE" dirty="0" err="1" smtClean="0"/>
              <a:t>Securing</a:t>
            </a:r>
            <a:r>
              <a:rPr lang="fr-BE" dirty="0" smtClean="0"/>
              <a:t> </a:t>
            </a:r>
            <a:r>
              <a:rPr lang="fr-BE" dirty="0" err="1" smtClean="0"/>
              <a:t>your</a:t>
            </a:r>
            <a:r>
              <a:rPr lang="fr-BE" dirty="0" smtClean="0"/>
              <a:t> </a:t>
            </a:r>
            <a:r>
              <a:rPr lang="fr-BE" dirty="0" err="1" smtClean="0"/>
              <a:t>Wi-Fi</a:t>
            </a:r>
            <a:r>
              <a:rPr lang="fr-BE" dirty="0" smtClean="0"/>
              <a:t> installation     |     How to </a:t>
            </a:r>
            <a:r>
              <a:rPr lang="fr-BE" dirty="0" err="1" smtClean="0"/>
              <a:t>secure</a:t>
            </a:r>
            <a:r>
              <a:rPr lang="fr-BE" dirty="0" smtClean="0"/>
              <a:t> </a:t>
            </a:r>
            <a:r>
              <a:rPr lang="fr-BE" dirty="0" err="1" smtClean="0"/>
              <a:t>your</a:t>
            </a:r>
            <a:r>
              <a:rPr lang="fr-BE" dirty="0" smtClean="0"/>
              <a:t> home network? - 2010</a:t>
            </a:r>
            <a:endParaRPr lang="fr-BE" dirty="0"/>
          </a:p>
        </p:txBody>
      </p:sp>
      <p:sp>
        <p:nvSpPr>
          <p:cNvPr id="16" name="Arc 15"/>
          <p:cNvSpPr/>
          <p:nvPr/>
        </p:nvSpPr>
        <p:spPr>
          <a:xfrm rot="12086623">
            <a:off x="590581" y="-186424"/>
            <a:ext cx="864096" cy="836712"/>
          </a:xfrm>
          <a:prstGeom prst="arc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18" name="Arc 17"/>
          <p:cNvSpPr/>
          <p:nvPr/>
        </p:nvSpPr>
        <p:spPr>
          <a:xfrm rot="2909889">
            <a:off x="93876" y="-21798"/>
            <a:ext cx="504056" cy="1152128"/>
          </a:xfrm>
          <a:prstGeom prst="arc">
            <a:avLst>
              <a:gd name="adj1" fmla="val 16578372"/>
              <a:gd name="adj2" fmla="val 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19" name="Arc 18"/>
          <p:cNvSpPr/>
          <p:nvPr/>
        </p:nvSpPr>
        <p:spPr>
          <a:xfrm rot="12086623">
            <a:off x="662590" y="-128992"/>
            <a:ext cx="864096" cy="836712"/>
          </a:xfrm>
          <a:prstGeom prst="arc">
            <a:avLst>
              <a:gd name="adj1" fmla="val 17032886"/>
              <a:gd name="adj2" fmla="val 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23528" y="662853"/>
            <a:ext cx="9716616" cy="965947"/>
          </a:xfrm>
        </p:spPr>
        <p:txBody>
          <a:bodyPr/>
          <a:lstStyle/>
          <a:p>
            <a:r>
              <a:rPr lang="fr-BE" dirty="0" smtClean="0"/>
              <a:t>1. A </a:t>
            </a:r>
            <a:r>
              <a:rPr lang="fr-BE" dirty="0" err="1" smtClean="0"/>
              <a:t>problem</a:t>
            </a:r>
            <a:r>
              <a:rPr lang="fr-BE" dirty="0" smtClean="0"/>
              <a:t> of position and </a:t>
            </a:r>
            <a:r>
              <a:rPr lang="fr-BE" dirty="0" err="1" smtClean="0"/>
              <a:t>waves</a:t>
            </a:r>
            <a:endParaRPr lang="fr-BE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83568" y="1988840"/>
            <a:ext cx="7884368" cy="2088232"/>
          </a:xfrm>
        </p:spPr>
        <p:txBody>
          <a:bodyPr>
            <a:noAutofit/>
          </a:bodyPr>
          <a:lstStyle/>
          <a:p>
            <a:pPr>
              <a:buFont typeface="Wingdings" pitchFamily="2" charset="2"/>
              <a:buChar char="q"/>
            </a:pPr>
            <a:r>
              <a:rPr lang="fr-BE" sz="2800" dirty="0" smtClean="0"/>
              <a:t>Optimal </a:t>
            </a:r>
            <a:r>
              <a:rPr lang="fr-BE" sz="2800" dirty="0" err="1" smtClean="0"/>
              <a:t>choice</a:t>
            </a:r>
            <a:r>
              <a:rPr lang="fr-BE" sz="2800" dirty="0" smtClean="0"/>
              <a:t>:</a:t>
            </a:r>
          </a:p>
          <a:p>
            <a:pPr lvl="1">
              <a:buClr>
                <a:schemeClr val="tx1"/>
              </a:buClr>
              <a:buFont typeface="Courier New" pitchFamily="49" charset="0"/>
              <a:buChar char="o"/>
            </a:pPr>
            <a:r>
              <a:rPr lang="fr-BE" sz="2600" dirty="0" smtClean="0">
                <a:solidFill>
                  <a:schemeClr val="tx1"/>
                </a:solidFill>
              </a:rPr>
              <a:t>Middle of the house</a:t>
            </a:r>
          </a:p>
          <a:p>
            <a:pPr lvl="1">
              <a:buClr>
                <a:schemeClr val="tx1"/>
              </a:buClr>
              <a:buFont typeface="Courier New" pitchFamily="49" charset="0"/>
              <a:buChar char="o"/>
            </a:pPr>
            <a:r>
              <a:rPr lang="fr-BE" sz="2600" dirty="0" smtClean="0">
                <a:solidFill>
                  <a:schemeClr val="tx1"/>
                </a:solidFill>
              </a:rPr>
              <a:t>Far </a:t>
            </a:r>
            <a:r>
              <a:rPr lang="fr-BE" sz="2600" dirty="0" err="1" smtClean="0">
                <a:solidFill>
                  <a:schemeClr val="tx1"/>
                </a:solidFill>
              </a:rPr>
              <a:t>from</a:t>
            </a:r>
            <a:r>
              <a:rPr lang="fr-BE" sz="2600" dirty="0" smtClean="0">
                <a:solidFill>
                  <a:schemeClr val="tx1"/>
                </a:solidFill>
              </a:rPr>
              <a:t> </a:t>
            </a:r>
            <a:r>
              <a:rPr lang="fr-BE" sz="2600" dirty="0" err="1" smtClean="0">
                <a:solidFill>
                  <a:schemeClr val="tx1"/>
                </a:solidFill>
              </a:rPr>
              <a:t>windows</a:t>
            </a:r>
            <a:endParaRPr lang="fr-BE" sz="2600" dirty="0" smtClean="0">
              <a:solidFill>
                <a:schemeClr val="tx1"/>
              </a:solidFill>
            </a:endParaRPr>
          </a:p>
          <a:p>
            <a:pPr lvl="1">
              <a:buClr>
                <a:schemeClr val="tx1"/>
              </a:buClr>
              <a:buFont typeface="Courier New" pitchFamily="49" charset="0"/>
              <a:buChar char="o"/>
            </a:pPr>
            <a:r>
              <a:rPr lang="fr-BE" sz="2600" dirty="0" smtClean="0">
                <a:solidFill>
                  <a:schemeClr val="tx1"/>
                </a:solidFill>
              </a:rPr>
              <a:t>… But </a:t>
            </a:r>
            <a:r>
              <a:rPr lang="fr-BE" sz="2600" dirty="0" err="1" smtClean="0">
                <a:solidFill>
                  <a:schemeClr val="tx1"/>
                </a:solidFill>
              </a:rPr>
              <a:t>you</a:t>
            </a:r>
            <a:r>
              <a:rPr lang="fr-BE" sz="2600" dirty="0" smtClean="0">
                <a:solidFill>
                  <a:schemeClr val="tx1"/>
                </a:solidFill>
              </a:rPr>
              <a:t> </a:t>
            </a:r>
            <a:r>
              <a:rPr lang="fr-BE" sz="2600" dirty="0" err="1" smtClean="0">
                <a:solidFill>
                  <a:schemeClr val="tx1"/>
                </a:solidFill>
              </a:rPr>
              <a:t>should</a:t>
            </a:r>
            <a:r>
              <a:rPr lang="fr-BE" sz="2600" dirty="0" smtClean="0">
                <a:solidFill>
                  <a:schemeClr val="tx1"/>
                </a:solidFill>
              </a:rPr>
              <a:t> </a:t>
            </a:r>
            <a:r>
              <a:rPr lang="fr-BE" sz="2600" dirty="0" err="1" smtClean="0">
                <a:solidFill>
                  <a:schemeClr val="tx1"/>
                </a:solidFill>
              </a:rPr>
              <a:t>receive</a:t>
            </a:r>
            <a:r>
              <a:rPr lang="fr-BE" sz="2600" dirty="0" smtClean="0">
                <a:solidFill>
                  <a:schemeClr val="tx1"/>
                </a:solidFill>
              </a:rPr>
              <a:t> </a:t>
            </a:r>
            <a:r>
              <a:rPr lang="fr-BE" sz="2600" dirty="0" err="1" smtClean="0">
                <a:solidFill>
                  <a:schemeClr val="tx1"/>
                </a:solidFill>
              </a:rPr>
              <a:t>it</a:t>
            </a:r>
            <a:r>
              <a:rPr lang="fr-BE" sz="2600" dirty="0" smtClean="0">
                <a:solidFill>
                  <a:schemeClr val="tx1"/>
                </a:solidFill>
              </a:rPr>
              <a:t> </a:t>
            </a:r>
            <a:r>
              <a:rPr lang="fr-BE" sz="2600" dirty="0" err="1" smtClean="0">
                <a:solidFill>
                  <a:schemeClr val="tx1"/>
                </a:solidFill>
              </a:rPr>
              <a:t>everywhere</a:t>
            </a:r>
            <a:r>
              <a:rPr lang="fr-BE" sz="2600" dirty="0" smtClean="0">
                <a:solidFill>
                  <a:schemeClr val="tx1"/>
                </a:solidFill>
              </a:rPr>
              <a:t> </a:t>
            </a:r>
            <a:r>
              <a:rPr lang="fr-BE" sz="2600" dirty="0" err="1" smtClean="0">
                <a:solidFill>
                  <a:schemeClr val="tx1"/>
                </a:solidFill>
              </a:rPr>
              <a:t>inside</a:t>
            </a:r>
            <a:r>
              <a:rPr lang="fr-BE" sz="2600" dirty="0" smtClean="0">
                <a:solidFill>
                  <a:schemeClr val="tx1"/>
                </a:solidFill>
              </a:rPr>
              <a:t>!</a:t>
            </a:r>
            <a:endParaRPr lang="fr-BE" sz="2600" dirty="0">
              <a:solidFill>
                <a:schemeClr val="tx1"/>
              </a:solidFill>
            </a:endParaRPr>
          </a:p>
        </p:txBody>
      </p:sp>
      <p:cxnSp>
        <p:nvCxnSpPr>
          <p:cNvPr id="9" name="Connecteur droit 8"/>
          <p:cNvCxnSpPr/>
          <p:nvPr/>
        </p:nvCxnSpPr>
        <p:spPr>
          <a:xfrm>
            <a:off x="323528" y="620688"/>
            <a:ext cx="849694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Arc 10"/>
          <p:cNvSpPr/>
          <p:nvPr/>
        </p:nvSpPr>
        <p:spPr>
          <a:xfrm rot="12086623">
            <a:off x="590581" y="-186424"/>
            <a:ext cx="864096" cy="836712"/>
          </a:xfrm>
          <a:prstGeom prst="arc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12" name="Arc 11"/>
          <p:cNvSpPr/>
          <p:nvPr/>
        </p:nvSpPr>
        <p:spPr>
          <a:xfrm rot="2909889">
            <a:off x="93876" y="-21798"/>
            <a:ext cx="504056" cy="1152128"/>
          </a:xfrm>
          <a:prstGeom prst="arc">
            <a:avLst>
              <a:gd name="adj1" fmla="val 16578372"/>
              <a:gd name="adj2" fmla="val 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13" name="Arc 12"/>
          <p:cNvSpPr/>
          <p:nvPr/>
        </p:nvSpPr>
        <p:spPr>
          <a:xfrm rot="12086623">
            <a:off x="662590" y="-128992"/>
            <a:ext cx="864096" cy="836712"/>
          </a:xfrm>
          <a:prstGeom prst="arc">
            <a:avLst>
              <a:gd name="adj1" fmla="val 17032886"/>
              <a:gd name="adj2" fmla="val 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15" name="ZoneTexte 14"/>
          <p:cNvSpPr txBox="1"/>
          <p:nvPr/>
        </p:nvSpPr>
        <p:spPr>
          <a:xfrm>
            <a:off x="971600" y="188640"/>
            <a:ext cx="78182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BE" dirty="0" err="1" smtClean="0"/>
              <a:t>Securing</a:t>
            </a:r>
            <a:r>
              <a:rPr lang="fr-BE" dirty="0" smtClean="0"/>
              <a:t> </a:t>
            </a:r>
            <a:r>
              <a:rPr lang="fr-BE" dirty="0" err="1" smtClean="0"/>
              <a:t>your</a:t>
            </a:r>
            <a:r>
              <a:rPr lang="fr-BE" dirty="0" smtClean="0"/>
              <a:t> </a:t>
            </a:r>
            <a:r>
              <a:rPr lang="fr-BE" dirty="0" err="1" smtClean="0"/>
              <a:t>Wi-Fi</a:t>
            </a:r>
            <a:r>
              <a:rPr lang="fr-BE" dirty="0" smtClean="0"/>
              <a:t> installation     |     How to </a:t>
            </a:r>
            <a:r>
              <a:rPr lang="fr-BE" dirty="0" err="1" smtClean="0"/>
              <a:t>secure</a:t>
            </a:r>
            <a:r>
              <a:rPr lang="fr-BE" dirty="0" smtClean="0"/>
              <a:t> </a:t>
            </a:r>
            <a:r>
              <a:rPr lang="fr-BE" dirty="0" err="1" smtClean="0"/>
              <a:t>your</a:t>
            </a:r>
            <a:r>
              <a:rPr lang="fr-BE" dirty="0" smtClean="0"/>
              <a:t> home network? - 2010</a:t>
            </a:r>
            <a:endParaRPr lang="fr-BE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du texte 2"/>
          <p:cNvSpPr txBox="1">
            <a:spLocks/>
          </p:cNvSpPr>
          <p:nvPr/>
        </p:nvSpPr>
        <p:spPr>
          <a:xfrm>
            <a:off x="683568" y="836712"/>
            <a:ext cx="7704856" cy="5904656"/>
          </a:xfrm>
          <a:prstGeom prst="rect">
            <a:avLst/>
          </a:prstGeom>
        </p:spPr>
        <p:txBody>
          <a:bodyPr vert="horz" anchor="t">
            <a:noAutofit/>
          </a:bodyPr>
          <a:lstStyle/>
          <a:p>
            <a:pPr marL="374904" marR="0" lvl="0" indent="-342900" algn="l" defTabSz="914400" rtl="0" eaLnBrk="1" fontAlgn="auto" latinLnBrk="0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95000"/>
              <a:buFont typeface="Wingdings" pitchFamily="2" charset="2"/>
              <a:buChar char="q"/>
              <a:tabLst/>
              <a:defRPr/>
            </a:pPr>
            <a:r>
              <a:rPr lang="fr-BE" sz="2800" noProof="0" dirty="0" smtClean="0">
                <a:solidFill>
                  <a:srgbClr val="777777"/>
                </a:solidFill>
              </a:rPr>
              <a:t>Introduction</a:t>
            </a:r>
            <a:endParaRPr kumimoji="0" lang="fr-BE" sz="2800" b="0" i="0" u="none" strike="noStrike" kern="1200" cap="none" spc="0" normalizeH="0" baseline="0" noProof="0" dirty="0" smtClean="0">
              <a:ln>
                <a:noFill/>
              </a:ln>
              <a:solidFill>
                <a:srgbClr val="777777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74904" marR="0" lvl="0" indent="-342900" algn="l" defTabSz="914400" rtl="0" eaLnBrk="1" fontAlgn="auto" latinLnBrk="0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95000"/>
              <a:buFont typeface="Wingdings" pitchFamily="2" charset="2"/>
              <a:buChar char="q"/>
              <a:tabLst/>
              <a:defRPr/>
            </a:pPr>
            <a:r>
              <a:rPr kumimoji="0" lang="fr-BE" sz="2800" b="0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Securing</a:t>
            </a:r>
            <a:r>
              <a:rPr kumimoji="0" lang="fr-BE" sz="28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fr-BE" sz="2800" b="0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your</a:t>
            </a:r>
            <a:r>
              <a:rPr kumimoji="0" lang="fr-BE" sz="28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fr-BE" sz="2800" b="0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Wi-Fi</a:t>
            </a:r>
            <a:r>
              <a:rPr kumimoji="0" lang="fr-BE" sz="28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installation</a:t>
            </a:r>
          </a:p>
          <a:p>
            <a:pPr marL="832104" lvl="1" indent="-342900">
              <a:spcBef>
                <a:spcPts val="700"/>
              </a:spcBef>
              <a:buSzPct val="95000"/>
              <a:buFont typeface="Wingdings" pitchFamily="2" charset="2"/>
              <a:buChar char="§"/>
            </a:pPr>
            <a:r>
              <a:rPr lang="fr-BE" sz="2800" dirty="0" smtClean="0">
                <a:solidFill>
                  <a:srgbClr val="FFFFFF"/>
                </a:solidFill>
              </a:rPr>
              <a:t>A </a:t>
            </a:r>
            <a:r>
              <a:rPr lang="fr-BE" sz="2800" dirty="0" err="1" smtClean="0">
                <a:solidFill>
                  <a:srgbClr val="FFFFFF"/>
                </a:solidFill>
              </a:rPr>
              <a:t>problem</a:t>
            </a:r>
            <a:r>
              <a:rPr lang="fr-BE" sz="2800" dirty="0" smtClean="0">
                <a:solidFill>
                  <a:srgbClr val="FFFFFF"/>
                </a:solidFill>
              </a:rPr>
              <a:t> of position and </a:t>
            </a:r>
            <a:r>
              <a:rPr lang="fr-BE" sz="2800" dirty="0" err="1" smtClean="0">
                <a:solidFill>
                  <a:srgbClr val="FFFFFF"/>
                </a:solidFill>
              </a:rPr>
              <a:t>waves</a:t>
            </a:r>
            <a:endParaRPr lang="fr-BE" sz="2800" dirty="0" smtClean="0">
              <a:solidFill>
                <a:srgbClr val="FFFFFF"/>
              </a:solidFill>
            </a:endParaRPr>
          </a:p>
          <a:p>
            <a:pPr marL="832104" lvl="1" indent="-342900">
              <a:spcBef>
                <a:spcPts val="700"/>
              </a:spcBef>
              <a:buSzPct val="95000"/>
              <a:buFont typeface="Wingdings" pitchFamily="2" charset="2"/>
              <a:buChar char="§"/>
            </a:pPr>
            <a:r>
              <a:rPr kumimoji="0" lang="fr-BE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The WEP </a:t>
            </a:r>
            <a:r>
              <a:rPr kumimoji="0" lang="fr-BE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2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encryption</a:t>
            </a:r>
            <a:endParaRPr kumimoji="0" lang="fr-BE" sz="2800" b="0" i="0" u="none" strike="noStrike" kern="1200" cap="none" spc="0" normalizeH="0" baseline="0" noProof="0" dirty="0" smtClean="0">
              <a:ln>
                <a:noFill/>
              </a:ln>
              <a:solidFill>
                <a:schemeClr val="bg2">
                  <a:lumMod val="40000"/>
                  <a:lumOff val="6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832104" lvl="1" indent="-342900">
              <a:spcBef>
                <a:spcPts val="700"/>
              </a:spcBef>
              <a:buSzPct val="95000"/>
              <a:buFont typeface="Wingdings" pitchFamily="2" charset="2"/>
              <a:buChar char="§"/>
            </a:pPr>
            <a:r>
              <a:rPr kumimoji="0" lang="fr-BE" sz="28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SSID &amp; default </a:t>
            </a:r>
            <a:r>
              <a:rPr kumimoji="0" lang="fr-BE" sz="2800" b="0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passwords</a:t>
            </a:r>
            <a:endParaRPr kumimoji="0" lang="fr-BE" sz="28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832104" lvl="1" indent="-342900">
              <a:spcBef>
                <a:spcPts val="700"/>
              </a:spcBef>
              <a:buSzPct val="95000"/>
              <a:buFont typeface="Wingdings" pitchFamily="2" charset="2"/>
              <a:buChar char="§"/>
            </a:pPr>
            <a:r>
              <a:rPr lang="fr-BE" sz="2800" dirty="0" smtClean="0"/>
              <a:t>Be </a:t>
            </a:r>
            <a:r>
              <a:rPr lang="fr-BE" sz="2800" strike="sngStrike" dirty="0" err="1" smtClean="0"/>
              <a:t>dynamic</a:t>
            </a:r>
            <a:r>
              <a:rPr lang="fr-BE" sz="2800" dirty="0" smtClean="0"/>
              <a:t> </a:t>
            </a:r>
            <a:r>
              <a:rPr lang="fr-BE" sz="2800" i="1" dirty="0" err="1" smtClean="0"/>
              <a:t>static</a:t>
            </a:r>
            <a:r>
              <a:rPr lang="fr-BE" sz="2800" i="1" dirty="0" smtClean="0"/>
              <a:t> </a:t>
            </a:r>
            <a:r>
              <a:rPr lang="fr-BE" sz="2800" dirty="0" smtClean="0"/>
              <a:t>!</a:t>
            </a:r>
          </a:p>
          <a:p>
            <a:pPr marL="832104" lvl="1" indent="-342900">
              <a:spcBef>
                <a:spcPts val="700"/>
              </a:spcBef>
              <a:buSzPct val="95000"/>
              <a:buFont typeface="Wingdings" pitchFamily="2" charset="2"/>
              <a:buChar char="§"/>
            </a:pPr>
            <a:r>
              <a:rPr kumimoji="0" lang="fr-BE" sz="2800" b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The « MAC » </a:t>
            </a:r>
            <a:r>
              <a:rPr kumimoji="0" lang="fr-BE" sz="2800" b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list</a:t>
            </a:r>
            <a:r>
              <a:rPr kumimoji="0" lang="fr-BE" sz="2800" b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fr-BE" sz="1100" b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(the </a:t>
            </a:r>
            <a:r>
              <a:rPr kumimoji="0" lang="fr-BE" sz="1100" b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address</a:t>
            </a:r>
            <a:r>
              <a:rPr kumimoji="0" lang="fr-BE" sz="1100" b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not the man, </a:t>
            </a:r>
            <a:r>
              <a:rPr kumimoji="0" lang="fr-BE" sz="1100" b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you</a:t>
            </a:r>
            <a:r>
              <a:rPr kumimoji="0" lang="fr-BE" sz="1100" b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fr-BE" sz="1100" b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fools</a:t>
            </a:r>
            <a:r>
              <a:rPr kumimoji="0" lang="fr-BE" sz="1100" b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!)</a:t>
            </a:r>
          </a:p>
          <a:p>
            <a:pPr marL="832104" lvl="1" indent="-342900">
              <a:spcBef>
                <a:spcPts val="700"/>
              </a:spcBef>
              <a:buSzPct val="95000"/>
              <a:buFont typeface="Wingdings" pitchFamily="2" charset="2"/>
              <a:buChar char="§"/>
            </a:pPr>
            <a:r>
              <a:rPr lang="fr-BE" sz="2800" dirty="0" smtClean="0"/>
              <a:t>Last but not least…</a:t>
            </a:r>
          </a:p>
          <a:p>
            <a:pPr marL="374904" lvl="0" indent="-342900">
              <a:spcBef>
                <a:spcPts val="700"/>
              </a:spcBef>
              <a:buSzPct val="95000"/>
              <a:buFont typeface="Wingdings" pitchFamily="2" charset="2"/>
              <a:buChar char="q"/>
              <a:defRPr/>
            </a:pPr>
            <a:r>
              <a:rPr lang="fr-BE" sz="2800" dirty="0" smtClean="0">
                <a:solidFill>
                  <a:schemeClr val="tx1">
                    <a:lumMod val="50000"/>
                  </a:schemeClr>
                </a:solidFill>
              </a:rPr>
              <a:t>How to </a:t>
            </a:r>
            <a:r>
              <a:rPr lang="fr-BE" sz="2800" dirty="0" err="1" smtClean="0">
                <a:solidFill>
                  <a:schemeClr val="tx1">
                    <a:lumMod val="50000"/>
                  </a:schemeClr>
                </a:solidFill>
              </a:rPr>
              <a:t>be</a:t>
            </a:r>
            <a:r>
              <a:rPr lang="fr-BE" sz="2800" dirty="0" smtClean="0">
                <a:solidFill>
                  <a:schemeClr val="tx1">
                    <a:lumMod val="50000"/>
                  </a:schemeClr>
                </a:solidFill>
              </a:rPr>
              <a:t> </a:t>
            </a:r>
            <a:r>
              <a:rPr lang="fr-BE" sz="2800" dirty="0" err="1" smtClean="0">
                <a:solidFill>
                  <a:schemeClr val="tx1">
                    <a:lumMod val="50000"/>
                  </a:schemeClr>
                </a:solidFill>
              </a:rPr>
              <a:t>secured</a:t>
            </a:r>
            <a:r>
              <a:rPr lang="fr-BE" sz="2800" dirty="0" smtClean="0">
                <a:solidFill>
                  <a:schemeClr val="tx1">
                    <a:lumMod val="50000"/>
                  </a:schemeClr>
                </a:solidFill>
              </a:rPr>
              <a:t> on a LAN?</a:t>
            </a:r>
          </a:p>
          <a:p>
            <a:pPr marL="374904" lvl="0" indent="-342900">
              <a:spcBef>
                <a:spcPts val="700"/>
              </a:spcBef>
              <a:buSzPct val="95000"/>
              <a:buFont typeface="Wingdings" pitchFamily="2" charset="2"/>
              <a:buChar char="q"/>
              <a:defRPr/>
            </a:pPr>
            <a:r>
              <a:rPr lang="fr-BE" sz="2800" dirty="0" smtClean="0">
                <a:solidFill>
                  <a:schemeClr val="tx1">
                    <a:lumMod val="50000"/>
                  </a:schemeClr>
                </a:solidFill>
              </a:rPr>
              <a:t> Conclusion</a:t>
            </a:r>
          </a:p>
        </p:txBody>
      </p:sp>
      <p:cxnSp>
        <p:nvCxnSpPr>
          <p:cNvPr id="13" name="Connecteur droit 12"/>
          <p:cNvCxnSpPr/>
          <p:nvPr/>
        </p:nvCxnSpPr>
        <p:spPr>
          <a:xfrm>
            <a:off x="323528" y="620688"/>
            <a:ext cx="849694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ZoneTexte 13"/>
          <p:cNvSpPr txBox="1"/>
          <p:nvPr/>
        </p:nvSpPr>
        <p:spPr>
          <a:xfrm>
            <a:off x="1126393" y="188640"/>
            <a:ext cx="76634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r-BE" dirty="0" err="1" smtClean="0"/>
              <a:t>Securing</a:t>
            </a:r>
            <a:r>
              <a:rPr lang="fr-BE" dirty="0" smtClean="0"/>
              <a:t> </a:t>
            </a:r>
            <a:r>
              <a:rPr lang="fr-BE" dirty="0" err="1" smtClean="0"/>
              <a:t>your</a:t>
            </a:r>
            <a:r>
              <a:rPr lang="fr-BE" dirty="0" smtClean="0"/>
              <a:t> </a:t>
            </a:r>
            <a:r>
              <a:rPr lang="fr-BE" dirty="0" err="1" smtClean="0"/>
              <a:t>Wi-Fi</a:t>
            </a:r>
            <a:r>
              <a:rPr lang="fr-BE" dirty="0" smtClean="0"/>
              <a:t> installation     |     How to </a:t>
            </a:r>
            <a:r>
              <a:rPr lang="fr-BE" dirty="0" err="1" smtClean="0"/>
              <a:t>secure</a:t>
            </a:r>
            <a:r>
              <a:rPr lang="fr-BE" dirty="0" smtClean="0"/>
              <a:t> </a:t>
            </a:r>
            <a:r>
              <a:rPr lang="fr-BE" dirty="0" err="1" smtClean="0"/>
              <a:t>your</a:t>
            </a:r>
            <a:r>
              <a:rPr lang="fr-BE" dirty="0" smtClean="0"/>
              <a:t> home network? - 2010</a:t>
            </a:r>
            <a:endParaRPr lang="fr-BE" dirty="0"/>
          </a:p>
        </p:txBody>
      </p:sp>
      <p:sp>
        <p:nvSpPr>
          <p:cNvPr id="16" name="Arc 15"/>
          <p:cNvSpPr/>
          <p:nvPr/>
        </p:nvSpPr>
        <p:spPr>
          <a:xfrm rot="12086623">
            <a:off x="590581" y="-186424"/>
            <a:ext cx="864096" cy="836712"/>
          </a:xfrm>
          <a:prstGeom prst="arc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18" name="Arc 17"/>
          <p:cNvSpPr/>
          <p:nvPr/>
        </p:nvSpPr>
        <p:spPr>
          <a:xfrm rot="2909889">
            <a:off x="93876" y="-21798"/>
            <a:ext cx="504056" cy="1152128"/>
          </a:xfrm>
          <a:prstGeom prst="arc">
            <a:avLst>
              <a:gd name="adj1" fmla="val 16578372"/>
              <a:gd name="adj2" fmla="val 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19" name="Arc 18"/>
          <p:cNvSpPr/>
          <p:nvPr/>
        </p:nvSpPr>
        <p:spPr>
          <a:xfrm rot="12086623">
            <a:off x="662590" y="-128992"/>
            <a:ext cx="864096" cy="836712"/>
          </a:xfrm>
          <a:prstGeom prst="arc">
            <a:avLst>
              <a:gd name="adj1" fmla="val 17032886"/>
              <a:gd name="adj2" fmla="val 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23528" y="662853"/>
            <a:ext cx="9716616" cy="965947"/>
          </a:xfrm>
        </p:spPr>
        <p:txBody>
          <a:bodyPr/>
          <a:lstStyle/>
          <a:p>
            <a:r>
              <a:rPr lang="fr-BE" dirty="0" smtClean="0"/>
              <a:t>2. The WEP </a:t>
            </a:r>
            <a:r>
              <a:rPr lang="fr-BE" dirty="0" err="1" smtClean="0"/>
              <a:t>encryption</a:t>
            </a:r>
            <a:endParaRPr lang="fr-BE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83568" y="1988840"/>
            <a:ext cx="7884368" cy="1512168"/>
          </a:xfrm>
        </p:spPr>
        <p:txBody>
          <a:bodyPr>
            <a:noAutofit/>
          </a:bodyPr>
          <a:lstStyle/>
          <a:p>
            <a:pPr>
              <a:buFont typeface="Wingdings" pitchFamily="2" charset="2"/>
              <a:buChar char="q"/>
            </a:pPr>
            <a:r>
              <a:rPr lang="fr-BE" sz="2800" dirty="0" smtClean="0"/>
              <a:t>A first </a:t>
            </a:r>
            <a:r>
              <a:rPr lang="fr-BE" sz="2800" dirty="0" err="1" smtClean="0"/>
              <a:t>security</a:t>
            </a:r>
            <a:r>
              <a:rPr lang="fr-BE" sz="2800" dirty="0" smtClean="0"/>
              <a:t> </a:t>
            </a:r>
            <a:r>
              <a:rPr lang="fr-BE" sz="2800" dirty="0" err="1" smtClean="0"/>
              <a:t>against</a:t>
            </a:r>
            <a:r>
              <a:rPr lang="fr-BE" sz="2800" dirty="0" smtClean="0"/>
              <a:t> </a:t>
            </a:r>
            <a:r>
              <a:rPr lang="fr-BE" sz="2800" dirty="0" err="1" smtClean="0"/>
              <a:t>intruders</a:t>
            </a:r>
            <a:endParaRPr lang="fr-BE" sz="2800" dirty="0" smtClean="0"/>
          </a:p>
          <a:p>
            <a:pPr>
              <a:buFont typeface="Wingdings" pitchFamily="2" charset="2"/>
              <a:buChar char="q"/>
            </a:pPr>
            <a:r>
              <a:rPr lang="fr-BE" sz="2800" dirty="0" smtClean="0"/>
              <a:t>Basic 64 bits </a:t>
            </a:r>
            <a:r>
              <a:rPr lang="fr-BE" sz="2800" dirty="0" err="1" smtClean="0"/>
              <a:t>encryption</a:t>
            </a:r>
            <a:endParaRPr lang="fr-BE" sz="2800" dirty="0" smtClean="0"/>
          </a:p>
          <a:p>
            <a:pPr>
              <a:buFont typeface="Wingdings" pitchFamily="2" charset="2"/>
              <a:buChar char="q"/>
            </a:pPr>
            <a:r>
              <a:rPr lang="fr-BE" sz="2800" dirty="0" err="1" smtClean="0"/>
              <a:t>Might</a:t>
            </a:r>
            <a:r>
              <a:rPr lang="fr-BE" sz="2800" dirty="0" smtClean="0"/>
              <a:t> </a:t>
            </a:r>
            <a:r>
              <a:rPr lang="fr-BE" sz="2800" dirty="0" err="1" smtClean="0"/>
              <a:t>be</a:t>
            </a:r>
            <a:r>
              <a:rPr lang="fr-BE" sz="2800" dirty="0" smtClean="0"/>
              <a:t> </a:t>
            </a:r>
            <a:r>
              <a:rPr lang="fr-BE" sz="2800" dirty="0" err="1" smtClean="0"/>
              <a:t>disabled</a:t>
            </a:r>
            <a:r>
              <a:rPr lang="fr-BE" sz="2800" dirty="0" smtClean="0"/>
              <a:t> by default</a:t>
            </a:r>
            <a:endParaRPr lang="fr-BE" sz="2800" dirty="0"/>
          </a:p>
        </p:txBody>
      </p:sp>
      <p:cxnSp>
        <p:nvCxnSpPr>
          <p:cNvPr id="9" name="Connecteur droit 8"/>
          <p:cNvCxnSpPr/>
          <p:nvPr/>
        </p:nvCxnSpPr>
        <p:spPr>
          <a:xfrm>
            <a:off x="323528" y="620688"/>
            <a:ext cx="849694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Arc 10"/>
          <p:cNvSpPr/>
          <p:nvPr/>
        </p:nvSpPr>
        <p:spPr>
          <a:xfrm rot="12086623">
            <a:off x="590581" y="-186424"/>
            <a:ext cx="864096" cy="836712"/>
          </a:xfrm>
          <a:prstGeom prst="arc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12" name="Arc 11"/>
          <p:cNvSpPr/>
          <p:nvPr/>
        </p:nvSpPr>
        <p:spPr>
          <a:xfrm rot="2909889">
            <a:off x="93876" y="-21798"/>
            <a:ext cx="504056" cy="1152128"/>
          </a:xfrm>
          <a:prstGeom prst="arc">
            <a:avLst>
              <a:gd name="adj1" fmla="val 16578372"/>
              <a:gd name="adj2" fmla="val 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13" name="Arc 12"/>
          <p:cNvSpPr/>
          <p:nvPr/>
        </p:nvSpPr>
        <p:spPr>
          <a:xfrm rot="12086623">
            <a:off x="662590" y="-128992"/>
            <a:ext cx="864096" cy="836712"/>
          </a:xfrm>
          <a:prstGeom prst="arc">
            <a:avLst>
              <a:gd name="adj1" fmla="val 17032886"/>
              <a:gd name="adj2" fmla="val 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15" name="ZoneTexte 14"/>
          <p:cNvSpPr txBox="1"/>
          <p:nvPr/>
        </p:nvSpPr>
        <p:spPr>
          <a:xfrm>
            <a:off x="971600" y="188640"/>
            <a:ext cx="78182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BE" dirty="0" err="1" smtClean="0"/>
              <a:t>Securing</a:t>
            </a:r>
            <a:r>
              <a:rPr lang="fr-BE" dirty="0" smtClean="0"/>
              <a:t> </a:t>
            </a:r>
            <a:r>
              <a:rPr lang="fr-BE" dirty="0" err="1" smtClean="0"/>
              <a:t>your</a:t>
            </a:r>
            <a:r>
              <a:rPr lang="fr-BE" dirty="0" smtClean="0"/>
              <a:t> </a:t>
            </a:r>
            <a:r>
              <a:rPr lang="fr-BE" dirty="0" err="1" smtClean="0"/>
              <a:t>Wi-Fi</a:t>
            </a:r>
            <a:r>
              <a:rPr lang="fr-BE" dirty="0" smtClean="0"/>
              <a:t> installation     |     How to </a:t>
            </a:r>
            <a:r>
              <a:rPr lang="fr-BE" dirty="0" err="1" smtClean="0"/>
              <a:t>secure</a:t>
            </a:r>
            <a:r>
              <a:rPr lang="fr-BE" dirty="0" smtClean="0"/>
              <a:t> </a:t>
            </a:r>
            <a:r>
              <a:rPr lang="fr-BE" dirty="0" err="1" smtClean="0"/>
              <a:t>your</a:t>
            </a:r>
            <a:r>
              <a:rPr lang="fr-BE" dirty="0" smtClean="0"/>
              <a:t> home network? - 2010</a:t>
            </a:r>
            <a:endParaRPr lang="fr-BE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du texte 2"/>
          <p:cNvSpPr txBox="1">
            <a:spLocks/>
          </p:cNvSpPr>
          <p:nvPr/>
        </p:nvSpPr>
        <p:spPr>
          <a:xfrm>
            <a:off x="683568" y="836712"/>
            <a:ext cx="7704856" cy="5904656"/>
          </a:xfrm>
          <a:prstGeom prst="rect">
            <a:avLst/>
          </a:prstGeom>
        </p:spPr>
        <p:txBody>
          <a:bodyPr vert="horz" anchor="t">
            <a:noAutofit/>
          </a:bodyPr>
          <a:lstStyle/>
          <a:p>
            <a:pPr marL="374904" marR="0" lvl="0" indent="-342900" algn="l" defTabSz="914400" rtl="0" eaLnBrk="1" fontAlgn="auto" latinLnBrk="0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95000"/>
              <a:buFont typeface="Wingdings" pitchFamily="2" charset="2"/>
              <a:buChar char="q"/>
              <a:tabLst/>
              <a:defRPr/>
            </a:pPr>
            <a:r>
              <a:rPr lang="fr-BE" sz="2800" noProof="0" dirty="0" smtClean="0">
                <a:solidFill>
                  <a:srgbClr val="777777"/>
                </a:solidFill>
              </a:rPr>
              <a:t>Introduction</a:t>
            </a:r>
            <a:endParaRPr kumimoji="0" lang="fr-BE" sz="2800" b="0" i="0" u="none" strike="noStrike" kern="1200" cap="none" spc="0" normalizeH="0" baseline="0" noProof="0" dirty="0" smtClean="0">
              <a:ln>
                <a:noFill/>
              </a:ln>
              <a:solidFill>
                <a:srgbClr val="777777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74904" marR="0" lvl="0" indent="-342900" algn="l" defTabSz="914400" rtl="0" eaLnBrk="1" fontAlgn="auto" latinLnBrk="0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95000"/>
              <a:buFont typeface="Wingdings" pitchFamily="2" charset="2"/>
              <a:buChar char="q"/>
              <a:tabLst/>
              <a:defRPr/>
            </a:pPr>
            <a:r>
              <a:rPr kumimoji="0" lang="fr-BE" sz="2800" b="0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Securing</a:t>
            </a:r>
            <a:r>
              <a:rPr kumimoji="0" lang="fr-BE" sz="28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fr-BE" sz="2800" b="0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your</a:t>
            </a:r>
            <a:r>
              <a:rPr kumimoji="0" lang="fr-BE" sz="28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fr-BE" sz="2800" b="0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Wi-Fi</a:t>
            </a:r>
            <a:r>
              <a:rPr kumimoji="0" lang="fr-BE" sz="28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installation</a:t>
            </a:r>
          </a:p>
          <a:p>
            <a:pPr marL="832104" lvl="1" indent="-342900">
              <a:spcBef>
                <a:spcPts val="700"/>
              </a:spcBef>
              <a:buSzPct val="95000"/>
              <a:buFont typeface="Wingdings" pitchFamily="2" charset="2"/>
              <a:buChar char="§"/>
            </a:pPr>
            <a:r>
              <a:rPr lang="fr-BE" sz="2800" dirty="0" smtClean="0">
                <a:solidFill>
                  <a:srgbClr val="FFFFFF"/>
                </a:solidFill>
              </a:rPr>
              <a:t>A </a:t>
            </a:r>
            <a:r>
              <a:rPr lang="fr-BE" sz="2800" dirty="0" err="1" smtClean="0">
                <a:solidFill>
                  <a:srgbClr val="FFFFFF"/>
                </a:solidFill>
              </a:rPr>
              <a:t>problem</a:t>
            </a:r>
            <a:r>
              <a:rPr lang="fr-BE" sz="2800" dirty="0" smtClean="0">
                <a:solidFill>
                  <a:srgbClr val="FFFFFF"/>
                </a:solidFill>
              </a:rPr>
              <a:t> of position and </a:t>
            </a:r>
            <a:r>
              <a:rPr lang="fr-BE" sz="2800" dirty="0" err="1" smtClean="0">
                <a:solidFill>
                  <a:srgbClr val="FFFFFF"/>
                </a:solidFill>
              </a:rPr>
              <a:t>waves</a:t>
            </a:r>
            <a:endParaRPr lang="fr-BE" sz="2800" dirty="0" smtClean="0">
              <a:solidFill>
                <a:srgbClr val="FFFFFF"/>
              </a:solidFill>
            </a:endParaRPr>
          </a:p>
          <a:p>
            <a:pPr marL="832104" lvl="1" indent="-342900">
              <a:spcBef>
                <a:spcPts val="700"/>
              </a:spcBef>
              <a:buSzPct val="95000"/>
              <a:buFont typeface="Wingdings" pitchFamily="2" charset="2"/>
              <a:buChar char="§"/>
            </a:pPr>
            <a:r>
              <a:rPr kumimoji="0" lang="fr-BE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The WEP </a:t>
            </a:r>
            <a:r>
              <a:rPr kumimoji="0" lang="fr-BE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encryption</a:t>
            </a:r>
            <a:endParaRPr kumimoji="0" lang="fr-BE" sz="2800" b="0" i="0" u="none" strike="noStrike" kern="120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832104" lvl="1" indent="-342900">
              <a:spcBef>
                <a:spcPts val="700"/>
              </a:spcBef>
              <a:buSzPct val="95000"/>
              <a:buFont typeface="Wingdings" pitchFamily="2" charset="2"/>
              <a:buChar char="§"/>
            </a:pPr>
            <a:r>
              <a:rPr kumimoji="0" lang="fr-BE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SSID &amp; default </a:t>
            </a:r>
            <a:r>
              <a:rPr kumimoji="0" lang="fr-BE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2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passwords</a:t>
            </a:r>
            <a:endParaRPr kumimoji="0" lang="fr-BE" sz="2800" b="0" i="0" u="none" strike="noStrike" kern="1200" cap="none" spc="0" normalizeH="0" baseline="0" noProof="0" dirty="0" smtClean="0">
              <a:ln>
                <a:noFill/>
              </a:ln>
              <a:solidFill>
                <a:schemeClr val="bg2">
                  <a:lumMod val="40000"/>
                  <a:lumOff val="6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832104" lvl="1" indent="-342900">
              <a:spcBef>
                <a:spcPts val="700"/>
              </a:spcBef>
              <a:buSzPct val="95000"/>
              <a:buFont typeface="Wingdings" pitchFamily="2" charset="2"/>
              <a:buChar char="§"/>
            </a:pPr>
            <a:r>
              <a:rPr lang="fr-BE" sz="2800" dirty="0" smtClean="0"/>
              <a:t>Be </a:t>
            </a:r>
            <a:r>
              <a:rPr lang="fr-BE" sz="2800" strike="sngStrike" dirty="0" err="1" smtClean="0"/>
              <a:t>dynamic</a:t>
            </a:r>
            <a:r>
              <a:rPr lang="fr-BE" sz="2800" dirty="0" smtClean="0"/>
              <a:t> </a:t>
            </a:r>
            <a:r>
              <a:rPr lang="fr-BE" sz="2800" i="1" dirty="0" err="1" smtClean="0"/>
              <a:t>static</a:t>
            </a:r>
            <a:r>
              <a:rPr lang="fr-BE" sz="2800" i="1" dirty="0" smtClean="0"/>
              <a:t> </a:t>
            </a:r>
            <a:r>
              <a:rPr lang="fr-BE" sz="2800" dirty="0" smtClean="0"/>
              <a:t>!</a:t>
            </a:r>
          </a:p>
          <a:p>
            <a:pPr marL="832104" lvl="1" indent="-342900">
              <a:spcBef>
                <a:spcPts val="700"/>
              </a:spcBef>
              <a:buSzPct val="95000"/>
              <a:buFont typeface="Wingdings" pitchFamily="2" charset="2"/>
              <a:buChar char="§"/>
            </a:pPr>
            <a:r>
              <a:rPr kumimoji="0" lang="fr-BE" sz="2800" b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The « MAC » </a:t>
            </a:r>
            <a:r>
              <a:rPr kumimoji="0" lang="fr-BE" sz="2800" b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list</a:t>
            </a:r>
            <a:r>
              <a:rPr kumimoji="0" lang="fr-BE" sz="2800" b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fr-BE" sz="1100" b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(the </a:t>
            </a:r>
            <a:r>
              <a:rPr kumimoji="0" lang="fr-BE" sz="1100" b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address</a:t>
            </a:r>
            <a:r>
              <a:rPr kumimoji="0" lang="fr-BE" sz="1100" b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not the man, </a:t>
            </a:r>
            <a:r>
              <a:rPr kumimoji="0" lang="fr-BE" sz="1100" b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you</a:t>
            </a:r>
            <a:r>
              <a:rPr kumimoji="0" lang="fr-BE" sz="1100" b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fr-BE" sz="1100" b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fools</a:t>
            </a:r>
            <a:r>
              <a:rPr kumimoji="0" lang="fr-BE" sz="1100" b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!)</a:t>
            </a:r>
          </a:p>
          <a:p>
            <a:pPr marL="832104" lvl="1" indent="-342900">
              <a:spcBef>
                <a:spcPts val="700"/>
              </a:spcBef>
              <a:buSzPct val="95000"/>
              <a:buFont typeface="Wingdings" pitchFamily="2" charset="2"/>
              <a:buChar char="§"/>
            </a:pPr>
            <a:r>
              <a:rPr lang="fr-BE" sz="2800" dirty="0" smtClean="0"/>
              <a:t>Last but not least…</a:t>
            </a:r>
          </a:p>
          <a:p>
            <a:pPr marL="374904" lvl="0" indent="-342900">
              <a:spcBef>
                <a:spcPts val="700"/>
              </a:spcBef>
              <a:buSzPct val="95000"/>
              <a:buFont typeface="Wingdings" pitchFamily="2" charset="2"/>
              <a:buChar char="q"/>
              <a:defRPr/>
            </a:pPr>
            <a:r>
              <a:rPr lang="fr-BE" sz="2800" dirty="0" smtClean="0">
                <a:solidFill>
                  <a:schemeClr val="tx1">
                    <a:lumMod val="50000"/>
                  </a:schemeClr>
                </a:solidFill>
              </a:rPr>
              <a:t>How to </a:t>
            </a:r>
            <a:r>
              <a:rPr lang="fr-BE" sz="2800" dirty="0" err="1" smtClean="0">
                <a:solidFill>
                  <a:schemeClr val="tx1">
                    <a:lumMod val="50000"/>
                  </a:schemeClr>
                </a:solidFill>
              </a:rPr>
              <a:t>be</a:t>
            </a:r>
            <a:r>
              <a:rPr lang="fr-BE" sz="2800" dirty="0" smtClean="0">
                <a:solidFill>
                  <a:schemeClr val="tx1">
                    <a:lumMod val="50000"/>
                  </a:schemeClr>
                </a:solidFill>
              </a:rPr>
              <a:t> </a:t>
            </a:r>
            <a:r>
              <a:rPr lang="fr-BE" sz="2800" dirty="0" err="1" smtClean="0">
                <a:solidFill>
                  <a:schemeClr val="tx1">
                    <a:lumMod val="50000"/>
                  </a:schemeClr>
                </a:solidFill>
              </a:rPr>
              <a:t>secured</a:t>
            </a:r>
            <a:r>
              <a:rPr lang="fr-BE" sz="2800" dirty="0" smtClean="0">
                <a:solidFill>
                  <a:schemeClr val="tx1">
                    <a:lumMod val="50000"/>
                  </a:schemeClr>
                </a:solidFill>
              </a:rPr>
              <a:t> on a LAN?</a:t>
            </a:r>
          </a:p>
          <a:p>
            <a:pPr marL="374904" lvl="0" indent="-342900">
              <a:spcBef>
                <a:spcPts val="700"/>
              </a:spcBef>
              <a:buSzPct val="95000"/>
              <a:buFont typeface="Wingdings" pitchFamily="2" charset="2"/>
              <a:buChar char="q"/>
              <a:defRPr/>
            </a:pPr>
            <a:r>
              <a:rPr lang="fr-BE" sz="2800" dirty="0" smtClean="0">
                <a:solidFill>
                  <a:schemeClr val="tx1">
                    <a:lumMod val="50000"/>
                  </a:schemeClr>
                </a:solidFill>
              </a:rPr>
              <a:t> Conclusion</a:t>
            </a:r>
          </a:p>
        </p:txBody>
      </p:sp>
      <p:cxnSp>
        <p:nvCxnSpPr>
          <p:cNvPr id="13" name="Connecteur droit 12"/>
          <p:cNvCxnSpPr/>
          <p:nvPr/>
        </p:nvCxnSpPr>
        <p:spPr>
          <a:xfrm>
            <a:off x="323528" y="620688"/>
            <a:ext cx="849694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ZoneTexte 13"/>
          <p:cNvSpPr txBox="1"/>
          <p:nvPr/>
        </p:nvSpPr>
        <p:spPr>
          <a:xfrm>
            <a:off x="1126393" y="188640"/>
            <a:ext cx="76634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r-BE" dirty="0" err="1" smtClean="0"/>
              <a:t>Securing</a:t>
            </a:r>
            <a:r>
              <a:rPr lang="fr-BE" dirty="0" smtClean="0"/>
              <a:t> </a:t>
            </a:r>
            <a:r>
              <a:rPr lang="fr-BE" dirty="0" err="1" smtClean="0"/>
              <a:t>your</a:t>
            </a:r>
            <a:r>
              <a:rPr lang="fr-BE" dirty="0" smtClean="0"/>
              <a:t> </a:t>
            </a:r>
            <a:r>
              <a:rPr lang="fr-BE" dirty="0" err="1" smtClean="0"/>
              <a:t>Wi-Fi</a:t>
            </a:r>
            <a:r>
              <a:rPr lang="fr-BE" dirty="0" smtClean="0"/>
              <a:t> installation     |     How to </a:t>
            </a:r>
            <a:r>
              <a:rPr lang="fr-BE" dirty="0" err="1" smtClean="0"/>
              <a:t>secure</a:t>
            </a:r>
            <a:r>
              <a:rPr lang="fr-BE" dirty="0" smtClean="0"/>
              <a:t> </a:t>
            </a:r>
            <a:r>
              <a:rPr lang="fr-BE" dirty="0" err="1" smtClean="0"/>
              <a:t>your</a:t>
            </a:r>
            <a:r>
              <a:rPr lang="fr-BE" dirty="0" smtClean="0"/>
              <a:t> home network? - 2010</a:t>
            </a:r>
            <a:endParaRPr lang="fr-BE" dirty="0"/>
          </a:p>
        </p:txBody>
      </p:sp>
      <p:sp>
        <p:nvSpPr>
          <p:cNvPr id="16" name="Arc 15"/>
          <p:cNvSpPr/>
          <p:nvPr/>
        </p:nvSpPr>
        <p:spPr>
          <a:xfrm rot="12086623">
            <a:off x="590581" y="-186424"/>
            <a:ext cx="864096" cy="836712"/>
          </a:xfrm>
          <a:prstGeom prst="arc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18" name="Arc 17"/>
          <p:cNvSpPr/>
          <p:nvPr/>
        </p:nvSpPr>
        <p:spPr>
          <a:xfrm rot="2909889">
            <a:off x="93876" y="-21798"/>
            <a:ext cx="504056" cy="1152128"/>
          </a:xfrm>
          <a:prstGeom prst="arc">
            <a:avLst>
              <a:gd name="adj1" fmla="val 16578372"/>
              <a:gd name="adj2" fmla="val 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19" name="Arc 18"/>
          <p:cNvSpPr/>
          <p:nvPr/>
        </p:nvSpPr>
        <p:spPr>
          <a:xfrm rot="12086623">
            <a:off x="662590" y="-128992"/>
            <a:ext cx="864096" cy="836712"/>
          </a:xfrm>
          <a:prstGeom prst="arc">
            <a:avLst>
              <a:gd name="adj1" fmla="val 17032886"/>
              <a:gd name="adj2" fmla="val 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23528" y="662853"/>
            <a:ext cx="9716616" cy="965947"/>
          </a:xfrm>
        </p:spPr>
        <p:txBody>
          <a:bodyPr/>
          <a:lstStyle/>
          <a:p>
            <a:r>
              <a:rPr lang="fr-BE" dirty="0" smtClean="0"/>
              <a:t>3. SSID &amp; default </a:t>
            </a:r>
            <a:r>
              <a:rPr lang="fr-BE" dirty="0" err="1" smtClean="0"/>
              <a:t>passwords</a:t>
            </a:r>
            <a:endParaRPr lang="fr-BE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83568" y="1988840"/>
            <a:ext cx="7884368" cy="1512168"/>
          </a:xfrm>
        </p:spPr>
        <p:txBody>
          <a:bodyPr>
            <a:noAutofit/>
          </a:bodyPr>
          <a:lstStyle/>
          <a:p>
            <a:pPr>
              <a:buFont typeface="Wingdings" pitchFamily="2" charset="2"/>
              <a:buChar char="q"/>
            </a:pPr>
            <a:r>
              <a:rPr lang="fr-BE" sz="2800" dirty="0" smtClean="0"/>
              <a:t>SSID for Service Set </a:t>
            </a:r>
            <a:r>
              <a:rPr lang="fr-BE" sz="2800" dirty="0" err="1" smtClean="0"/>
              <a:t>IDentifier</a:t>
            </a:r>
            <a:endParaRPr lang="fr-BE" sz="2800" dirty="0" smtClean="0"/>
          </a:p>
          <a:p>
            <a:pPr>
              <a:buFont typeface="Wingdings" pitchFamily="2" charset="2"/>
              <a:buChar char="q"/>
            </a:pPr>
            <a:r>
              <a:rPr lang="fr-BE" sz="2800" dirty="0" err="1" smtClean="0"/>
              <a:t>Modify</a:t>
            </a:r>
            <a:r>
              <a:rPr lang="fr-BE" sz="2800" dirty="0" smtClean="0"/>
              <a:t> </a:t>
            </a:r>
            <a:r>
              <a:rPr lang="fr-BE" sz="2800" dirty="0" err="1" smtClean="0"/>
              <a:t>them</a:t>
            </a:r>
            <a:endParaRPr lang="fr-BE" sz="2800" dirty="0" smtClean="0"/>
          </a:p>
          <a:p>
            <a:pPr>
              <a:buFont typeface="Wingdings" pitchFamily="2" charset="2"/>
              <a:buChar char="q"/>
            </a:pPr>
            <a:r>
              <a:rPr lang="fr-BE" sz="2800" dirty="0" err="1" smtClean="0"/>
              <a:t>Choose</a:t>
            </a:r>
            <a:r>
              <a:rPr lang="fr-BE" sz="2800" dirty="0" smtClean="0"/>
              <a:t> a good </a:t>
            </a:r>
            <a:r>
              <a:rPr lang="fr-BE" sz="2800" dirty="0" err="1" smtClean="0"/>
              <a:t>password</a:t>
            </a:r>
            <a:endParaRPr lang="fr-BE" sz="2800" dirty="0"/>
          </a:p>
        </p:txBody>
      </p:sp>
      <p:cxnSp>
        <p:nvCxnSpPr>
          <p:cNvPr id="9" name="Connecteur droit 8"/>
          <p:cNvCxnSpPr/>
          <p:nvPr/>
        </p:nvCxnSpPr>
        <p:spPr>
          <a:xfrm>
            <a:off x="323528" y="620688"/>
            <a:ext cx="849694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Arc 10"/>
          <p:cNvSpPr/>
          <p:nvPr/>
        </p:nvSpPr>
        <p:spPr>
          <a:xfrm rot="12086623">
            <a:off x="590581" y="-186424"/>
            <a:ext cx="864096" cy="836712"/>
          </a:xfrm>
          <a:prstGeom prst="arc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12" name="Arc 11"/>
          <p:cNvSpPr/>
          <p:nvPr/>
        </p:nvSpPr>
        <p:spPr>
          <a:xfrm rot="2909889">
            <a:off x="93876" y="-21798"/>
            <a:ext cx="504056" cy="1152128"/>
          </a:xfrm>
          <a:prstGeom prst="arc">
            <a:avLst>
              <a:gd name="adj1" fmla="val 16578372"/>
              <a:gd name="adj2" fmla="val 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13" name="Arc 12"/>
          <p:cNvSpPr/>
          <p:nvPr/>
        </p:nvSpPr>
        <p:spPr>
          <a:xfrm rot="12086623">
            <a:off x="662590" y="-128992"/>
            <a:ext cx="864096" cy="836712"/>
          </a:xfrm>
          <a:prstGeom prst="arc">
            <a:avLst>
              <a:gd name="adj1" fmla="val 17032886"/>
              <a:gd name="adj2" fmla="val 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15" name="ZoneTexte 14"/>
          <p:cNvSpPr txBox="1"/>
          <p:nvPr/>
        </p:nvSpPr>
        <p:spPr>
          <a:xfrm>
            <a:off x="971600" y="188640"/>
            <a:ext cx="78182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BE" dirty="0" err="1" smtClean="0"/>
              <a:t>Securing</a:t>
            </a:r>
            <a:r>
              <a:rPr lang="fr-BE" dirty="0" smtClean="0"/>
              <a:t> </a:t>
            </a:r>
            <a:r>
              <a:rPr lang="fr-BE" dirty="0" err="1" smtClean="0"/>
              <a:t>your</a:t>
            </a:r>
            <a:r>
              <a:rPr lang="fr-BE" dirty="0" smtClean="0"/>
              <a:t> </a:t>
            </a:r>
            <a:r>
              <a:rPr lang="fr-BE" dirty="0" err="1" smtClean="0"/>
              <a:t>Wi-Fi</a:t>
            </a:r>
            <a:r>
              <a:rPr lang="fr-BE" dirty="0" smtClean="0"/>
              <a:t> installation     |     How to </a:t>
            </a:r>
            <a:r>
              <a:rPr lang="fr-BE" dirty="0" err="1" smtClean="0"/>
              <a:t>secure</a:t>
            </a:r>
            <a:r>
              <a:rPr lang="fr-BE" dirty="0" smtClean="0"/>
              <a:t> </a:t>
            </a:r>
            <a:r>
              <a:rPr lang="fr-BE" dirty="0" err="1" smtClean="0"/>
              <a:t>your</a:t>
            </a:r>
            <a:r>
              <a:rPr lang="fr-BE" dirty="0" smtClean="0"/>
              <a:t> home network? - 2010</a:t>
            </a:r>
            <a:endParaRPr lang="fr-BE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ntroducingPowerPoint2007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53000"/>
                <a:satMod val="200000"/>
              </a:schemeClr>
              <a:schemeClr val="phClr">
                <a:tint val="78000"/>
                <a:satMod val="230000"/>
              </a:schemeClr>
            </a:duotone>
          </a:blip>
          <a:tile tx="0" ty="0" sx="90000" sy="90000" flip="none" algn="t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0000"/>
                <a:satMod val="155000"/>
              </a:schemeClr>
            </a:gs>
            <a:gs pos="65000">
              <a:schemeClr val="phClr">
                <a:shade val="85000"/>
                <a:satMod val="155000"/>
              </a:schemeClr>
            </a:gs>
            <a:gs pos="100000">
              <a:schemeClr val="phClr">
                <a:shade val="95000"/>
                <a:satMod val="155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algn="tl" rotWithShape="0">
              <a:srgbClr val="000000">
                <a:alpha val="64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prstMaterial="matte">
            <a:bevelT h="22225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0000"/>
                <a:satMod val="155000"/>
              </a:schemeClr>
            </a:gs>
            <a:gs pos="35000">
              <a:schemeClr val="phClr">
                <a:shade val="75000"/>
                <a:satMod val="155000"/>
              </a:schemeClr>
            </a:gs>
            <a:gs pos="100000">
              <a:schemeClr val="phClr">
                <a:tint val="80000"/>
                <a:satMod val="255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IntroducingPowerPoint2007</Template>
  <TotalTime>0</TotalTime>
  <Words>1255</Words>
  <Application>Microsoft Office PowerPoint</Application>
  <PresentationFormat>Affichage à l'écran (4:3)</PresentationFormat>
  <Paragraphs>263</Paragraphs>
  <Slides>31</Slides>
  <Notes>16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31</vt:i4>
      </vt:variant>
    </vt:vector>
  </HeadingPairs>
  <TitlesOfParts>
    <vt:vector size="32" baseType="lpstr">
      <vt:lpstr>IntroducingPowerPoint2007</vt:lpstr>
      <vt:lpstr>How to secure your home network?  2010</vt:lpstr>
      <vt:lpstr>Diapositive 2</vt:lpstr>
      <vt:lpstr>Diapositive 3</vt:lpstr>
      <vt:lpstr>Diapositive 4</vt:lpstr>
      <vt:lpstr>1. A problem of position and waves</vt:lpstr>
      <vt:lpstr>Diapositive 6</vt:lpstr>
      <vt:lpstr>2. The WEP encryption</vt:lpstr>
      <vt:lpstr>Diapositive 8</vt:lpstr>
      <vt:lpstr>3. SSID &amp; default passwords</vt:lpstr>
      <vt:lpstr>Diapositive 10</vt:lpstr>
      <vt:lpstr>4. Be Dynamic Static !</vt:lpstr>
      <vt:lpstr>Diapositive 12</vt:lpstr>
      <vt:lpstr>5. The « mac » list (the address not the man, you fools !)</vt:lpstr>
      <vt:lpstr>Diapositive 14</vt:lpstr>
      <vt:lpstr>6. Last but not least…</vt:lpstr>
      <vt:lpstr>Diapositive 16</vt:lpstr>
      <vt:lpstr>Diapositive 17</vt:lpstr>
      <vt:lpstr>Organisation of a network</vt:lpstr>
      <vt:lpstr>Organisation of a network</vt:lpstr>
      <vt:lpstr>Diapositive 20</vt:lpstr>
      <vt:lpstr>Ports</vt:lpstr>
      <vt:lpstr>Diapositive 22</vt:lpstr>
      <vt:lpstr>Firewall</vt:lpstr>
      <vt:lpstr>Diapositive 24</vt:lpstr>
      <vt:lpstr>Antivirus</vt:lpstr>
      <vt:lpstr>Diapositive 26</vt:lpstr>
      <vt:lpstr>Other types of malware</vt:lpstr>
      <vt:lpstr>Diapositive 28</vt:lpstr>
      <vt:lpstr>Protect your computer!</vt:lpstr>
      <vt:lpstr>Diapositive 30</vt:lpstr>
      <vt:lpstr>The end… Any question?    Thanks!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2010-09-26T09:17:45Z</dcterms:created>
  <dcterms:modified xsi:type="dcterms:W3CDTF">2010-10-26T14:17:46Z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LCID">
    <vt:i4>1036</vt:i4>
  </property>
  <property fmtid="{D5CDD505-2E9C-101B-9397-08002B2CF9AE}" pid="3" name="_Version">
    <vt:lpwstr>12.0.4518</vt:lpwstr>
  </property>
</Properties>
</file>